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Poppins Bold" charset="1" panose="02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https://drive.google.com/file/d/1ptuoPIVTlys0DDvQHW4WcsOROPhSEaJz/view?usp=share_link" TargetMode="External" Type="http://schemas.openxmlformats.org/officeDocument/2006/relationships/hyperlink"/></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ailto:vaibhav.kumar.180500@gmail.com" TargetMode="External" Type="http://schemas.openxmlformats.org/officeDocument/2006/relationships/hyperlink"/><Relationship Id="rId11" Target="../media/image10.png" Type="http://schemas.openxmlformats.org/officeDocument/2006/relationships/image"/><Relationship Id="rId12" Target="../media/image11.svg" Type="http://schemas.openxmlformats.org/officeDocument/2006/relationships/image"/><Relationship Id="rId13" Target="https://github.com/Vaibhav-180500?tab=repositories" TargetMode="External" Type="http://schemas.openxmlformats.org/officeDocument/2006/relationships/hyperlink"/><Relationship Id="rId14" Target="https://www.linkedin.com/in/vaibhav-kumar1805/" TargetMode="External" Type="http://schemas.openxmlformats.org/officeDocument/2006/relationships/hyperlink"/><Relationship Id="rId15" Target="mailto:vaibhav.kumar.180500@gmail.com" TargetMode="External" Type="http://schemas.openxmlformats.org/officeDocument/2006/relationships/hyperlink"/><Relationship Id="rId16" Target="https://github.com/Vaibhav-180500?tab=repositories" TargetMode="External" Type="http://schemas.openxmlformats.org/officeDocument/2006/relationships/hyperlink"/><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https://www.linkedin.com/in/vaibhav-kumar1805/" TargetMode="External" Type="http://schemas.openxmlformats.org/officeDocument/2006/relationships/hyperlink"/><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296590" y="1388078"/>
            <a:ext cx="9571694" cy="8135940"/>
          </a:xfrm>
          <a:prstGeom prst="rect">
            <a:avLst/>
          </a:prstGeom>
        </p:spPr>
      </p:pic>
      <p:sp>
        <p:nvSpPr>
          <p:cNvPr name="AutoShape 3" id="3"/>
          <p:cNvSpPr/>
          <p:nvPr/>
        </p:nvSpPr>
        <p:spPr>
          <a:xfrm rot="0">
            <a:off x="-318871" y="9402612"/>
            <a:ext cx="18925742" cy="1150106"/>
          </a:xfrm>
          <a:prstGeom prst="rect">
            <a:avLst/>
          </a:prstGeom>
          <a:solidFill>
            <a:srgbClr val="8CB561"/>
          </a:solidFill>
        </p:spPr>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699" y="7388601"/>
            <a:ext cx="1959707" cy="264560"/>
          </a:xfrm>
          <a:prstGeom prst="rect">
            <a:avLst/>
          </a:prstGeom>
        </p:spPr>
      </p:pic>
      <p:sp>
        <p:nvSpPr>
          <p:cNvPr name="TextBox 5" id="5"/>
          <p:cNvSpPr txBox="true"/>
          <p:nvPr/>
        </p:nvSpPr>
        <p:spPr>
          <a:xfrm rot="0">
            <a:off x="1028700" y="942975"/>
            <a:ext cx="8593878" cy="4902200"/>
          </a:xfrm>
          <a:prstGeom prst="rect">
            <a:avLst/>
          </a:prstGeom>
        </p:spPr>
        <p:txBody>
          <a:bodyPr anchor="t" rtlCol="false" tIns="0" lIns="0" bIns="0" rIns="0">
            <a:spAutoFit/>
          </a:bodyPr>
          <a:lstStyle/>
          <a:p>
            <a:pPr>
              <a:lnSpc>
                <a:spcPts val="12999"/>
              </a:lnSpc>
            </a:pPr>
            <a:r>
              <a:rPr lang="en-US" sz="9999" spc="-169">
                <a:solidFill>
                  <a:srgbClr val="FAFBFB"/>
                </a:solidFill>
                <a:latin typeface="Poppins Bold Bold Italics"/>
              </a:rPr>
              <a:t>Cyclistic Bike-Share Analysis</a:t>
            </a:r>
          </a:p>
        </p:txBody>
      </p:sp>
      <p:sp>
        <p:nvSpPr>
          <p:cNvPr name="TextBox 6" id="6"/>
          <p:cNvSpPr txBox="true"/>
          <p:nvPr/>
        </p:nvSpPr>
        <p:spPr>
          <a:xfrm rot="0">
            <a:off x="1028700" y="8134074"/>
            <a:ext cx="8593878" cy="450215"/>
          </a:xfrm>
          <a:prstGeom prst="rect">
            <a:avLst/>
          </a:prstGeom>
        </p:spPr>
        <p:txBody>
          <a:bodyPr anchor="t" rtlCol="false" tIns="0" lIns="0" bIns="0" rIns="0">
            <a:spAutoFit/>
          </a:bodyPr>
          <a:lstStyle/>
          <a:p>
            <a:pPr>
              <a:lnSpc>
                <a:spcPts val="3640"/>
              </a:lnSpc>
            </a:pPr>
            <a:r>
              <a:rPr lang="en-US" sz="2800" spc="392">
                <a:solidFill>
                  <a:srgbClr val="FAFBFB"/>
                </a:solidFill>
                <a:latin typeface="Poppins Light"/>
              </a:rPr>
              <a:t>PREPARED BY VAIBHAV KUMAR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sp>
        <p:nvSpPr>
          <p:cNvPr name="AutoShape 3" id="3"/>
          <p:cNvSpPr/>
          <p:nvPr/>
        </p:nvSpPr>
        <p:spPr>
          <a:xfrm rot="0">
            <a:off x="1028700" y="1028700"/>
            <a:ext cx="15298390" cy="8229600"/>
          </a:xfrm>
          <a:prstGeom prst="rect">
            <a:avLst/>
          </a:prstGeom>
          <a:solidFill>
            <a:srgbClr val="222321"/>
          </a:solidFill>
        </p:spPr>
      </p:sp>
      <p:grpSp>
        <p:nvGrpSpPr>
          <p:cNvPr name="Group 4" id="4"/>
          <p:cNvGrpSpPr/>
          <p:nvPr/>
        </p:nvGrpSpPr>
        <p:grpSpPr>
          <a:xfrm rot="0">
            <a:off x="1554052" y="4007128"/>
            <a:ext cx="5895959" cy="3086100"/>
            <a:chOff x="0" y="0"/>
            <a:chExt cx="1552845" cy="812800"/>
          </a:xfrm>
        </p:grpSpPr>
        <p:sp>
          <p:nvSpPr>
            <p:cNvPr name="Freeform 5" id="5"/>
            <p:cNvSpPr/>
            <p:nvPr/>
          </p:nvSpPr>
          <p:spPr>
            <a:xfrm flipH="false" flipV="false">
              <a:off x="0" y="0"/>
              <a:ext cx="1552845" cy="812800"/>
            </a:xfrm>
            <a:custGeom>
              <a:avLst/>
              <a:gdLst/>
              <a:ahLst/>
              <a:cxnLst/>
              <a:rect r="r" b="b" t="t" l="l"/>
              <a:pathLst>
                <a:path h="812800" w="1552845">
                  <a:moveTo>
                    <a:pt x="66968" y="0"/>
                  </a:moveTo>
                  <a:lnTo>
                    <a:pt x="1485878" y="0"/>
                  </a:lnTo>
                  <a:cubicBezTo>
                    <a:pt x="1522863" y="0"/>
                    <a:pt x="1552845" y="29982"/>
                    <a:pt x="1552845" y="66968"/>
                  </a:cubicBezTo>
                  <a:lnTo>
                    <a:pt x="1552845" y="745832"/>
                  </a:lnTo>
                  <a:cubicBezTo>
                    <a:pt x="1552845" y="782818"/>
                    <a:pt x="1522863" y="812800"/>
                    <a:pt x="1485878" y="812800"/>
                  </a:cubicBezTo>
                  <a:lnTo>
                    <a:pt x="66968" y="812800"/>
                  </a:lnTo>
                  <a:cubicBezTo>
                    <a:pt x="29982" y="812800"/>
                    <a:pt x="0" y="782818"/>
                    <a:pt x="0" y="745832"/>
                  </a:cubicBezTo>
                  <a:lnTo>
                    <a:pt x="0" y="66968"/>
                  </a:lnTo>
                  <a:cubicBezTo>
                    <a:pt x="0" y="29982"/>
                    <a:pt x="29982" y="0"/>
                    <a:pt x="66968" y="0"/>
                  </a:cubicBezTo>
                  <a:close/>
                </a:path>
              </a:pathLst>
            </a:custGeom>
            <a:solidFill>
              <a:srgbClr val="00BF63"/>
            </a:solidFill>
          </p:spPr>
        </p:sp>
        <p:sp>
          <p:nvSpPr>
            <p:cNvPr name="TextBox 6" id="6"/>
            <p:cNvSpPr txBox="true"/>
            <p:nvPr/>
          </p:nvSpPr>
          <p:spPr>
            <a:xfrm>
              <a:off x="0" y="-95250"/>
              <a:ext cx="812800" cy="908050"/>
            </a:xfrm>
            <a:prstGeom prst="rect">
              <a:avLst/>
            </a:prstGeom>
          </p:spPr>
          <p:txBody>
            <a:bodyPr anchor="ctr" rtlCol="false" tIns="50800" lIns="50800" bIns="50800" rIns="50800"/>
            <a:lstStyle/>
            <a:p>
              <a:pPr algn="ctr">
                <a:lnSpc>
                  <a:spcPts val="3981"/>
                </a:lnSpc>
              </a:pPr>
            </a:p>
          </p:txBody>
        </p:sp>
      </p:grpSp>
      <p:sp>
        <p:nvSpPr>
          <p:cNvPr name="TextBox 7" id="7"/>
          <p:cNvSpPr txBox="true"/>
          <p:nvPr/>
        </p:nvSpPr>
        <p:spPr>
          <a:xfrm rot="0">
            <a:off x="1554052" y="1480549"/>
            <a:ext cx="6714871" cy="608965"/>
          </a:xfrm>
          <a:prstGeom prst="rect">
            <a:avLst/>
          </a:prstGeom>
        </p:spPr>
        <p:txBody>
          <a:bodyPr anchor="t" rtlCol="false" tIns="0" lIns="0" bIns="0" rIns="0">
            <a:spAutoFit/>
          </a:bodyPr>
          <a:lstStyle/>
          <a:p>
            <a:pPr>
              <a:lnSpc>
                <a:spcPts val="4940"/>
              </a:lnSpc>
            </a:pPr>
            <a:r>
              <a:rPr lang="en-US" sz="3800" spc="380" u="sng">
                <a:solidFill>
                  <a:srgbClr val="FAFBFB"/>
                </a:solidFill>
                <a:latin typeface="Poppins Bold Italics"/>
              </a:rPr>
              <a:t>DECISION ACCURACY</a:t>
            </a:r>
          </a:p>
        </p:txBody>
      </p:sp>
      <p:sp>
        <p:nvSpPr>
          <p:cNvPr name="TextBox 8" id="8"/>
          <p:cNvSpPr txBox="true"/>
          <p:nvPr/>
        </p:nvSpPr>
        <p:spPr>
          <a:xfrm rot="0">
            <a:off x="1554052" y="2189540"/>
            <a:ext cx="6714871" cy="1266317"/>
          </a:xfrm>
          <a:prstGeom prst="rect">
            <a:avLst/>
          </a:prstGeom>
        </p:spPr>
        <p:txBody>
          <a:bodyPr anchor="t" rtlCol="false" tIns="0" lIns="0" bIns="0" rIns="0">
            <a:spAutoFit/>
          </a:bodyPr>
          <a:lstStyle/>
          <a:p>
            <a:pPr>
              <a:lnSpc>
                <a:spcPts val="5134"/>
              </a:lnSpc>
            </a:pPr>
            <a:r>
              <a:rPr lang="en-US" sz="3400" spc="340">
                <a:solidFill>
                  <a:srgbClr val="FAFBFB"/>
                </a:solidFill>
                <a:latin typeface="Poppins Light Bold"/>
              </a:rPr>
              <a:t>IS LESS BECAUSE OF FOLLOWING REASONS</a:t>
            </a:r>
          </a:p>
        </p:txBody>
      </p:sp>
      <p:sp>
        <p:nvSpPr>
          <p:cNvPr name="TextBox 9" id="9"/>
          <p:cNvSpPr txBox="true"/>
          <p:nvPr/>
        </p:nvSpPr>
        <p:spPr>
          <a:xfrm rot="0">
            <a:off x="1733405" y="4305806"/>
            <a:ext cx="5224662" cy="2431595"/>
          </a:xfrm>
          <a:prstGeom prst="rect">
            <a:avLst/>
          </a:prstGeom>
        </p:spPr>
        <p:txBody>
          <a:bodyPr anchor="t" rtlCol="false" tIns="0" lIns="0" bIns="0" rIns="0">
            <a:spAutoFit/>
          </a:bodyPr>
          <a:lstStyle/>
          <a:p>
            <a:pPr marL="470361" indent="-235181" lvl="1">
              <a:lnSpc>
                <a:spcPts val="3267"/>
              </a:lnSpc>
              <a:buFont typeface="Arial"/>
              <a:buChar char="•"/>
            </a:pPr>
            <a:r>
              <a:rPr lang="en-US" sz="2178" spc="21">
                <a:solidFill>
                  <a:srgbClr val="FAFBFB"/>
                </a:solidFill>
                <a:latin typeface="Poppins Light"/>
              </a:rPr>
              <a:t>The analysis only considers bike usage data and does not account for other factors that may impact rider behavior, such as </a:t>
            </a:r>
            <a:r>
              <a:rPr lang="en-US" sz="2178" spc="21">
                <a:solidFill>
                  <a:srgbClr val="FAFBFB"/>
                </a:solidFill>
                <a:latin typeface="Poppins Light Bold"/>
              </a:rPr>
              <a:t>weather conditions, seasonality, and events in the city.</a:t>
            </a:r>
          </a:p>
        </p:txBody>
      </p:sp>
      <p:grpSp>
        <p:nvGrpSpPr>
          <p:cNvPr name="Group 10" id="10"/>
          <p:cNvGrpSpPr/>
          <p:nvPr/>
        </p:nvGrpSpPr>
        <p:grpSpPr>
          <a:xfrm rot="0">
            <a:off x="9501461" y="4007128"/>
            <a:ext cx="5895959" cy="3385021"/>
            <a:chOff x="0" y="0"/>
            <a:chExt cx="1552845" cy="891528"/>
          </a:xfrm>
        </p:grpSpPr>
        <p:sp>
          <p:nvSpPr>
            <p:cNvPr name="Freeform 11" id="11"/>
            <p:cNvSpPr/>
            <p:nvPr/>
          </p:nvSpPr>
          <p:spPr>
            <a:xfrm flipH="false" flipV="false">
              <a:off x="0" y="0"/>
              <a:ext cx="1552845" cy="891528"/>
            </a:xfrm>
            <a:custGeom>
              <a:avLst/>
              <a:gdLst/>
              <a:ahLst/>
              <a:cxnLst/>
              <a:rect r="r" b="b" t="t" l="l"/>
              <a:pathLst>
                <a:path h="891528" w="1552845">
                  <a:moveTo>
                    <a:pt x="66968" y="0"/>
                  </a:moveTo>
                  <a:lnTo>
                    <a:pt x="1485878" y="0"/>
                  </a:lnTo>
                  <a:cubicBezTo>
                    <a:pt x="1522863" y="0"/>
                    <a:pt x="1552845" y="29982"/>
                    <a:pt x="1552845" y="66968"/>
                  </a:cubicBezTo>
                  <a:lnTo>
                    <a:pt x="1552845" y="824561"/>
                  </a:lnTo>
                  <a:cubicBezTo>
                    <a:pt x="1552845" y="861546"/>
                    <a:pt x="1522863" y="891528"/>
                    <a:pt x="1485878" y="891528"/>
                  </a:cubicBezTo>
                  <a:lnTo>
                    <a:pt x="66968" y="891528"/>
                  </a:lnTo>
                  <a:cubicBezTo>
                    <a:pt x="29982" y="891528"/>
                    <a:pt x="0" y="861546"/>
                    <a:pt x="0" y="824561"/>
                  </a:cubicBezTo>
                  <a:lnTo>
                    <a:pt x="0" y="66968"/>
                  </a:lnTo>
                  <a:cubicBezTo>
                    <a:pt x="0" y="29982"/>
                    <a:pt x="29982" y="0"/>
                    <a:pt x="66968" y="0"/>
                  </a:cubicBezTo>
                  <a:close/>
                </a:path>
              </a:pathLst>
            </a:custGeom>
            <a:solidFill>
              <a:srgbClr val="00BF63"/>
            </a:solidFill>
          </p:spPr>
        </p:sp>
        <p:sp>
          <p:nvSpPr>
            <p:cNvPr name="TextBox 12" id="12"/>
            <p:cNvSpPr txBox="true"/>
            <p:nvPr/>
          </p:nvSpPr>
          <p:spPr>
            <a:xfrm>
              <a:off x="0" y="-95250"/>
              <a:ext cx="812800" cy="908050"/>
            </a:xfrm>
            <a:prstGeom prst="rect">
              <a:avLst/>
            </a:prstGeom>
          </p:spPr>
          <p:txBody>
            <a:bodyPr anchor="ctr" rtlCol="false" tIns="50800" lIns="50800" bIns="50800" rIns="50800"/>
            <a:lstStyle/>
            <a:p>
              <a:pPr algn="ctr">
                <a:lnSpc>
                  <a:spcPts val="3981"/>
                </a:lnSpc>
              </a:pPr>
            </a:p>
          </p:txBody>
        </p:sp>
      </p:grpSp>
      <p:sp>
        <p:nvSpPr>
          <p:cNvPr name="TextBox 13" id="13"/>
          <p:cNvSpPr txBox="true"/>
          <p:nvPr/>
        </p:nvSpPr>
        <p:spPr>
          <a:xfrm rot="0">
            <a:off x="9837110" y="4305806"/>
            <a:ext cx="5224662" cy="2841170"/>
          </a:xfrm>
          <a:prstGeom prst="rect">
            <a:avLst/>
          </a:prstGeom>
        </p:spPr>
        <p:txBody>
          <a:bodyPr anchor="t" rtlCol="false" tIns="0" lIns="0" bIns="0" rIns="0">
            <a:spAutoFit/>
          </a:bodyPr>
          <a:lstStyle/>
          <a:p>
            <a:pPr marL="470361" indent="-235181" lvl="1">
              <a:lnSpc>
                <a:spcPts val="3267"/>
              </a:lnSpc>
              <a:buFont typeface="Arial"/>
              <a:buChar char="•"/>
            </a:pPr>
            <a:r>
              <a:rPr lang="en-US" sz="2178" spc="21">
                <a:solidFill>
                  <a:srgbClr val="FAFBFB"/>
                </a:solidFill>
                <a:latin typeface="Poppins Light"/>
              </a:rPr>
              <a:t>The analysis only considers data from Cyclistic's bike-share program and does not account for other modes of transportation that may be used by riders, such as </a:t>
            </a:r>
            <a:r>
              <a:rPr lang="en-US" sz="2178" spc="21">
                <a:solidFill>
                  <a:srgbClr val="FAFBFB"/>
                </a:solidFill>
                <a:latin typeface="Poppins Light Bold"/>
              </a:rPr>
              <a:t>public transit or ride-sharing services.</a:t>
            </a:r>
            <a:r>
              <a:rPr lang="en-US" sz="2178" spc="21">
                <a:solidFill>
                  <a:srgbClr val="FAFBFB"/>
                </a:solidFill>
                <a:latin typeface="Poppins Light"/>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028700" y="981075"/>
            <a:ext cx="5075749" cy="1984441"/>
          </a:xfrm>
          <a:prstGeom prst="rect">
            <a:avLst/>
          </a:prstGeom>
        </p:spPr>
        <p:txBody>
          <a:bodyPr anchor="t" rtlCol="false" tIns="0" lIns="0" bIns="0" rIns="0">
            <a:spAutoFit/>
          </a:bodyPr>
          <a:lstStyle/>
          <a:p>
            <a:pPr>
              <a:lnSpc>
                <a:spcPts val="7959"/>
              </a:lnSpc>
            </a:pPr>
            <a:r>
              <a:rPr lang="en-US" sz="6122" spc="61">
                <a:solidFill>
                  <a:srgbClr val="FAFBFB"/>
                </a:solidFill>
                <a:latin typeface="Poppins Medium"/>
              </a:rPr>
              <a:t>Further Suggestions</a:t>
            </a:r>
          </a:p>
        </p:txBody>
      </p:sp>
      <p:sp>
        <p:nvSpPr>
          <p:cNvPr name="AutoShape 3" id="3"/>
          <p:cNvSpPr/>
          <p:nvPr/>
        </p:nvSpPr>
        <p:spPr>
          <a:xfrm rot="0">
            <a:off x="6475924" y="1028700"/>
            <a:ext cx="12187886" cy="2592577"/>
          </a:xfrm>
          <a:prstGeom prst="rect">
            <a:avLst/>
          </a:prstGeom>
          <a:solidFill>
            <a:srgbClr val="FAFBFB"/>
          </a:solidFill>
        </p:spPr>
      </p:sp>
      <p:sp>
        <p:nvSpPr>
          <p:cNvPr name="TextBox 4" id="4"/>
          <p:cNvSpPr txBox="true"/>
          <p:nvPr/>
        </p:nvSpPr>
        <p:spPr>
          <a:xfrm rot="0">
            <a:off x="10514071" y="1735360"/>
            <a:ext cx="7773929" cy="415444"/>
          </a:xfrm>
          <a:prstGeom prst="rect">
            <a:avLst/>
          </a:prstGeom>
        </p:spPr>
        <p:txBody>
          <a:bodyPr anchor="t" rtlCol="false" tIns="0" lIns="0" bIns="0" rIns="0">
            <a:spAutoFit/>
          </a:bodyPr>
          <a:lstStyle/>
          <a:p>
            <a:pPr>
              <a:lnSpc>
                <a:spcPts val="3357"/>
              </a:lnSpc>
            </a:pPr>
            <a:r>
              <a:rPr lang="en-US" sz="2582" spc="258">
                <a:solidFill>
                  <a:srgbClr val="222321"/>
                </a:solidFill>
                <a:latin typeface="Poppins Light Bold"/>
              </a:rPr>
              <a:t>CONDUCT SURVEYS OR FOCUS GROUPS</a:t>
            </a:r>
          </a:p>
        </p:txBody>
      </p:sp>
      <p:sp>
        <p:nvSpPr>
          <p:cNvPr name="TextBox 5" id="5"/>
          <p:cNvSpPr txBox="true"/>
          <p:nvPr/>
        </p:nvSpPr>
        <p:spPr>
          <a:xfrm rot="0">
            <a:off x="10514071" y="2331749"/>
            <a:ext cx="7773929" cy="724887"/>
          </a:xfrm>
          <a:prstGeom prst="rect">
            <a:avLst/>
          </a:prstGeom>
        </p:spPr>
        <p:txBody>
          <a:bodyPr anchor="t" rtlCol="false" tIns="0" lIns="0" bIns="0" rIns="0">
            <a:spAutoFit/>
          </a:bodyPr>
          <a:lstStyle/>
          <a:p>
            <a:pPr>
              <a:lnSpc>
                <a:spcPts val="2962"/>
              </a:lnSpc>
            </a:pPr>
            <a:r>
              <a:rPr lang="en-US" sz="1975" spc="19">
                <a:solidFill>
                  <a:srgbClr val="222321"/>
                </a:solidFill>
                <a:latin typeface="Poppins Light"/>
              </a:rPr>
              <a:t>To gather more qualitative data on their behaviors, preferences, and motivations for using the bikes. </a:t>
            </a:r>
          </a:p>
        </p:txBody>
      </p:sp>
      <p:sp>
        <p:nvSpPr>
          <p:cNvPr name="AutoShape 6" id="6"/>
          <p:cNvSpPr/>
          <p:nvPr/>
        </p:nvSpPr>
        <p:spPr>
          <a:xfrm rot="0">
            <a:off x="6475924" y="6665723"/>
            <a:ext cx="12187886" cy="2801822"/>
          </a:xfrm>
          <a:prstGeom prst="rect">
            <a:avLst/>
          </a:prstGeom>
          <a:solidFill>
            <a:srgbClr val="FAFBFB"/>
          </a:solidFill>
        </p:spPr>
      </p:sp>
      <p:sp>
        <p:nvSpPr>
          <p:cNvPr name="AutoShape 7" id="7"/>
          <p:cNvSpPr/>
          <p:nvPr/>
        </p:nvSpPr>
        <p:spPr>
          <a:xfrm rot="0">
            <a:off x="6475924" y="3847212"/>
            <a:ext cx="12187886" cy="2592577"/>
          </a:xfrm>
          <a:prstGeom prst="rect">
            <a:avLst/>
          </a:prstGeom>
          <a:solidFill>
            <a:srgbClr val="FAFBFB"/>
          </a:solidFill>
        </p:spPr>
      </p:sp>
      <p:pic>
        <p:nvPicPr>
          <p:cNvPr name="Picture 8" id="8"/>
          <p:cNvPicPr>
            <a:picLocks noChangeAspect="true"/>
          </p:cNvPicPr>
          <p:nvPr/>
        </p:nvPicPr>
        <p:blipFill>
          <a:blip r:embed="rId2"/>
          <a:srcRect l="0" t="26425" r="0" b="26425"/>
          <a:stretch>
            <a:fillRect/>
          </a:stretch>
        </p:blipFill>
        <p:spPr>
          <a:xfrm flipH="false" flipV="false" rot="0">
            <a:off x="6475924" y="1028700"/>
            <a:ext cx="3663575" cy="2592577"/>
          </a:xfrm>
          <a:prstGeom prst="rect">
            <a:avLst/>
          </a:prstGeom>
        </p:spPr>
      </p:pic>
      <p:pic>
        <p:nvPicPr>
          <p:cNvPr name="Picture 9" id="9"/>
          <p:cNvPicPr>
            <a:picLocks noChangeAspect="true"/>
          </p:cNvPicPr>
          <p:nvPr/>
        </p:nvPicPr>
        <p:blipFill>
          <a:blip r:embed="rId3"/>
          <a:srcRect l="2837" t="0" r="2837" b="0"/>
          <a:stretch>
            <a:fillRect/>
          </a:stretch>
        </p:blipFill>
        <p:spPr>
          <a:xfrm flipH="false" flipV="false" rot="0">
            <a:off x="6475924" y="3847212"/>
            <a:ext cx="3663575" cy="2592577"/>
          </a:xfrm>
          <a:prstGeom prst="rect">
            <a:avLst/>
          </a:prstGeom>
        </p:spPr>
      </p:pic>
      <p:pic>
        <p:nvPicPr>
          <p:cNvPr name="Picture 10" id="10"/>
          <p:cNvPicPr>
            <a:picLocks noChangeAspect="true"/>
          </p:cNvPicPr>
          <p:nvPr/>
        </p:nvPicPr>
        <p:blipFill>
          <a:blip r:embed="rId4"/>
          <a:srcRect l="6441" t="0" r="6441" b="0"/>
          <a:stretch>
            <a:fillRect/>
          </a:stretch>
        </p:blipFill>
        <p:spPr>
          <a:xfrm flipH="false" flipV="false" rot="0">
            <a:off x="6475924" y="6665723"/>
            <a:ext cx="3663575" cy="2801822"/>
          </a:xfrm>
          <a:prstGeom prst="rect">
            <a:avLst/>
          </a:prstGeom>
        </p:spPr>
      </p:pic>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536079" y="4226875"/>
            <a:ext cx="7129559" cy="6060125"/>
          </a:xfrm>
          <a:prstGeom prst="rect">
            <a:avLst/>
          </a:prstGeom>
        </p:spPr>
      </p:pic>
      <p:sp>
        <p:nvSpPr>
          <p:cNvPr name="TextBox 12" id="12"/>
          <p:cNvSpPr txBox="true"/>
          <p:nvPr/>
        </p:nvSpPr>
        <p:spPr>
          <a:xfrm rot="0">
            <a:off x="10514071" y="4468574"/>
            <a:ext cx="7773929" cy="415444"/>
          </a:xfrm>
          <a:prstGeom prst="rect">
            <a:avLst/>
          </a:prstGeom>
        </p:spPr>
        <p:txBody>
          <a:bodyPr anchor="t" rtlCol="false" tIns="0" lIns="0" bIns="0" rIns="0">
            <a:spAutoFit/>
          </a:bodyPr>
          <a:lstStyle/>
          <a:p>
            <a:pPr>
              <a:lnSpc>
                <a:spcPts val="3357"/>
              </a:lnSpc>
            </a:pPr>
            <a:r>
              <a:rPr lang="en-US" sz="2582" spc="258">
                <a:solidFill>
                  <a:srgbClr val="222321"/>
                </a:solidFill>
                <a:latin typeface="Poppins Light Bold"/>
              </a:rPr>
              <a:t>GATHER DATA ON THE DEMOGRAPHICS</a:t>
            </a:r>
          </a:p>
        </p:txBody>
      </p:sp>
      <p:sp>
        <p:nvSpPr>
          <p:cNvPr name="TextBox 13" id="13"/>
          <p:cNvSpPr txBox="true"/>
          <p:nvPr/>
        </p:nvSpPr>
        <p:spPr>
          <a:xfrm rot="0">
            <a:off x="10514071" y="5064963"/>
            <a:ext cx="7504900" cy="724887"/>
          </a:xfrm>
          <a:prstGeom prst="rect">
            <a:avLst/>
          </a:prstGeom>
        </p:spPr>
        <p:txBody>
          <a:bodyPr anchor="t" rtlCol="false" tIns="0" lIns="0" bIns="0" rIns="0">
            <a:spAutoFit/>
          </a:bodyPr>
          <a:lstStyle/>
          <a:p>
            <a:pPr>
              <a:lnSpc>
                <a:spcPts val="2962"/>
              </a:lnSpc>
            </a:pPr>
            <a:r>
              <a:rPr lang="en-US" sz="1975" spc="19">
                <a:solidFill>
                  <a:srgbClr val="222321"/>
                </a:solidFill>
                <a:latin typeface="Poppins Light"/>
              </a:rPr>
              <a:t>Such as age, gender, and location, to better target marketing efforts towards specific groups.</a:t>
            </a:r>
          </a:p>
        </p:txBody>
      </p:sp>
      <p:sp>
        <p:nvSpPr>
          <p:cNvPr name="TextBox 14" id="14"/>
          <p:cNvSpPr txBox="true"/>
          <p:nvPr/>
        </p:nvSpPr>
        <p:spPr>
          <a:xfrm rot="0">
            <a:off x="10514071" y="7287086"/>
            <a:ext cx="7773929" cy="415444"/>
          </a:xfrm>
          <a:prstGeom prst="rect">
            <a:avLst/>
          </a:prstGeom>
        </p:spPr>
        <p:txBody>
          <a:bodyPr anchor="t" rtlCol="false" tIns="0" lIns="0" bIns="0" rIns="0">
            <a:spAutoFit/>
          </a:bodyPr>
          <a:lstStyle/>
          <a:p>
            <a:pPr>
              <a:lnSpc>
                <a:spcPts val="3357"/>
              </a:lnSpc>
            </a:pPr>
            <a:r>
              <a:rPr lang="en-US" sz="2582" spc="258">
                <a:solidFill>
                  <a:srgbClr val="222321"/>
                </a:solidFill>
                <a:latin typeface="Poppins Light Bold"/>
              </a:rPr>
              <a:t>ANALYZE THE REVENUE GENERATED </a:t>
            </a:r>
          </a:p>
        </p:txBody>
      </p:sp>
      <p:sp>
        <p:nvSpPr>
          <p:cNvPr name="TextBox 15" id="15"/>
          <p:cNvSpPr txBox="true"/>
          <p:nvPr/>
        </p:nvSpPr>
        <p:spPr>
          <a:xfrm rot="0">
            <a:off x="10514071" y="7883505"/>
            <a:ext cx="7504900" cy="1101144"/>
          </a:xfrm>
          <a:prstGeom prst="rect">
            <a:avLst/>
          </a:prstGeom>
        </p:spPr>
        <p:txBody>
          <a:bodyPr anchor="t" rtlCol="false" tIns="0" lIns="0" bIns="0" rIns="0">
            <a:spAutoFit/>
          </a:bodyPr>
          <a:lstStyle/>
          <a:p>
            <a:pPr>
              <a:lnSpc>
                <a:spcPts val="2962"/>
              </a:lnSpc>
            </a:pPr>
            <a:r>
              <a:rPr lang="en-US" sz="1975" spc="19">
                <a:solidFill>
                  <a:srgbClr val="222321"/>
                </a:solidFill>
                <a:latin typeface="Poppins Light"/>
              </a:rPr>
              <a:t>To determine the potential return on investment for marketing efforts aimed at converting casual riders into members.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8176318" cy="1296119"/>
            <a:chOff x="0" y="0"/>
            <a:chExt cx="10901758" cy="1728158"/>
          </a:xfrm>
        </p:grpSpPr>
        <p:sp>
          <p:nvSpPr>
            <p:cNvPr name="TextBox 3" id="3"/>
            <p:cNvSpPr txBox="true"/>
            <p:nvPr/>
          </p:nvSpPr>
          <p:spPr>
            <a:xfrm rot="0">
              <a:off x="0" y="-66675"/>
              <a:ext cx="10901758" cy="12858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Bold Italics"/>
                </a:rPr>
                <a:t>Conclusion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449226"/>
              <a:ext cx="2066165" cy="278932"/>
            </a:xfrm>
            <a:prstGeom prst="rect">
              <a:avLst/>
            </a:prstGeom>
          </p:spPr>
        </p:pic>
      </p:grpSp>
      <p:pic>
        <p:nvPicPr>
          <p:cNvPr name="Picture 5" id="5"/>
          <p:cNvPicPr>
            <a:picLocks noChangeAspect="true"/>
          </p:cNvPicPr>
          <p:nvPr/>
        </p:nvPicPr>
        <p:blipFill>
          <a:blip r:embed="rId4"/>
          <a:srcRect l="0" t="0" r="0" b="0"/>
          <a:stretch>
            <a:fillRect/>
          </a:stretch>
        </p:blipFill>
        <p:spPr>
          <a:xfrm flipH="true" flipV="false" rot="0">
            <a:off x="10443309" y="1028700"/>
            <a:ext cx="8286179" cy="9258300"/>
          </a:xfrm>
          <a:prstGeom prst="rect">
            <a:avLst/>
          </a:prstGeom>
        </p:spPr>
      </p:pic>
      <p:sp>
        <p:nvSpPr>
          <p:cNvPr name="TextBox 6" id="6"/>
          <p:cNvSpPr txBox="true"/>
          <p:nvPr/>
        </p:nvSpPr>
        <p:spPr>
          <a:xfrm rot="0">
            <a:off x="1028700" y="2977515"/>
            <a:ext cx="7757448" cy="4246245"/>
          </a:xfrm>
          <a:prstGeom prst="rect">
            <a:avLst/>
          </a:prstGeom>
        </p:spPr>
        <p:txBody>
          <a:bodyPr anchor="t" rtlCol="false" tIns="0" lIns="0" bIns="0" rIns="0">
            <a:spAutoFit/>
          </a:bodyPr>
          <a:lstStyle/>
          <a:p>
            <a:pPr>
              <a:lnSpc>
                <a:spcPts val="4200"/>
              </a:lnSpc>
            </a:pPr>
            <a:r>
              <a:rPr lang="en-US" sz="2800" spc="28">
                <a:solidFill>
                  <a:srgbClr val="FAFBFB"/>
                </a:solidFill>
                <a:latin typeface="Poppins Light"/>
              </a:rPr>
              <a:t>Based on the analysis, casual riders tend to use bikes more during weekends and for longer durations, while members use them during weekdays and for shorter durations. Limitations include limited data on external factors and other transportation modes. Further research is recommended for more conclusive insights.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CB561"/>
        </a:solidFill>
      </p:bgPr>
    </p:bg>
    <p:spTree>
      <p:nvGrpSpPr>
        <p:cNvPr id="1" name=""/>
        <p:cNvGrpSpPr/>
        <p:nvPr/>
      </p:nvGrpSpPr>
      <p:grpSpPr>
        <a:xfrm>
          <a:off x="0" y="0"/>
          <a:ext cx="0" cy="0"/>
          <a:chOff x="0" y="0"/>
          <a:chExt cx="0" cy="0"/>
        </a:xfrm>
      </p:grpSpPr>
      <p:sp>
        <p:nvSpPr>
          <p:cNvPr name="AutoShape 2" id="2"/>
          <p:cNvSpPr/>
          <p:nvPr/>
        </p:nvSpPr>
        <p:spPr>
          <a:xfrm rot="0">
            <a:off x="11444482" y="-413771"/>
            <a:ext cx="7124429" cy="11323320"/>
          </a:xfrm>
          <a:prstGeom prst="rect">
            <a:avLst/>
          </a:prstGeom>
          <a:solidFill>
            <a:srgbClr val="222321"/>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268659" y="7259118"/>
            <a:ext cx="3562215" cy="3027882"/>
          </a:xfrm>
          <a:prstGeom prst="rect">
            <a:avLst/>
          </a:prstGeom>
        </p:spPr>
      </p:pic>
      <p:pic>
        <p:nvPicPr>
          <p:cNvPr name="Picture 4" id="4"/>
          <p:cNvPicPr>
            <a:picLocks noChangeAspect="true"/>
          </p:cNvPicPr>
          <p:nvPr/>
        </p:nvPicPr>
        <p:blipFill>
          <a:blip r:embed="rId4"/>
          <a:srcRect l="0" t="0" r="59159" b="0"/>
          <a:stretch>
            <a:fillRect/>
          </a:stretch>
        </p:blipFill>
        <p:spPr>
          <a:xfrm flipH="false" flipV="false" rot="0">
            <a:off x="12893693" y="2355329"/>
            <a:ext cx="2531673" cy="228741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774118" y="4550932"/>
            <a:ext cx="2989083" cy="1673886"/>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1809656" y="6510251"/>
            <a:ext cx="4007308" cy="2666681"/>
          </a:xfrm>
          <a:prstGeom prst="rect">
            <a:avLst/>
          </a:prstGeom>
        </p:spPr>
      </p:pic>
      <p:sp>
        <p:nvSpPr>
          <p:cNvPr name="TextBox 7" id="7"/>
          <p:cNvSpPr txBox="true"/>
          <p:nvPr/>
        </p:nvSpPr>
        <p:spPr>
          <a:xfrm rot="0">
            <a:off x="1028700" y="2992006"/>
            <a:ext cx="9607492" cy="1779605"/>
          </a:xfrm>
          <a:prstGeom prst="rect">
            <a:avLst/>
          </a:prstGeom>
        </p:spPr>
        <p:txBody>
          <a:bodyPr anchor="t" rtlCol="false" tIns="0" lIns="0" bIns="0" rIns="0">
            <a:spAutoFit/>
          </a:bodyPr>
          <a:lstStyle/>
          <a:p>
            <a:pPr>
              <a:lnSpc>
                <a:spcPts val="7091"/>
              </a:lnSpc>
            </a:pPr>
            <a:r>
              <a:rPr lang="en-US" sz="5455" spc="54">
                <a:solidFill>
                  <a:srgbClr val="222321"/>
                </a:solidFill>
                <a:latin typeface="Poppins Bold Bold Italics"/>
              </a:rPr>
              <a:t>Check Out the Complete Data Analysis Process</a:t>
            </a:r>
          </a:p>
        </p:txBody>
      </p:sp>
      <p:sp>
        <p:nvSpPr>
          <p:cNvPr name="TextBox 8" id="8"/>
          <p:cNvSpPr txBox="true"/>
          <p:nvPr/>
        </p:nvSpPr>
        <p:spPr>
          <a:xfrm rot="0">
            <a:off x="1028700" y="5269779"/>
            <a:ext cx="8176321" cy="2466340"/>
          </a:xfrm>
          <a:prstGeom prst="rect">
            <a:avLst/>
          </a:prstGeom>
        </p:spPr>
        <p:txBody>
          <a:bodyPr anchor="t" rtlCol="false" tIns="0" lIns="0" bIns="0" rIns="0">
            <a:spAutoFit/>
          </a:bodyPr>
          <a:lstStyle/>
          <a:p>
            <a:pPr>
              <a:lnSpc>
                <a:spcPts val="4940"/>
              </a:lnSpc>
            </a:pPr>
            <a:r>
              <a:rPr lang="en-US" sz="3800" spc="380" u="sng">
                <a:solidFill>
                  <a:srgbClr val="146177"/>
                </a:solidFill>
                <a:latin typeface="Poppins Bold Italics"/>
                <a:hlinkClick r:id="rId7" tooltip="https://drive.google.com/file/d/1ptuoPIVTlys0DDvQHW4WcsOROPhSEaJz/view?usp=share_link"/>
              </a:rPr>
              <a:t>HTTPS://DRIVE.GOOGLE.COM/FILE/D/1PTUOPIVTLYS0DDVQHW4WCSOROPHSEAJZ/VIEW?USP=SHARE_LINK</a:t>
            </a:r>
          </a:p>
        </p:txBody>
      </p:sp>
      <p:sp>
        <p:nvSpPr>
          <p:cNvPr name="TextBox 9" id="9"/>
          <p:cNvSpPr txBox="true"/>
          <p:nvPr/>
        </p:nvSpPr>
        <p:spPr>
          <a:xfrm rot="0">
            <a:off x="13219358" y="990600"/>
            <a:ext cx="3574678" cy="608965"/>
          </a:xfrm>
          <a:prstGeom prst="rect">
            <a:avLst/>
          </a:prstGeom>
        </p:spPr>
        <p:txBody>
          <a:bodyPr anchor="t" rtlCol="false" tIns="0" lIns="0" bIns="0" rIns="0">
            <a:spAutoFit/>
          </a:bodyPr>
          <a:lstStyle/>
          <a:p>
            <a:pPr>
              <a:lnSpc>
                <a:spcPts val="4940"/>
              </a:lnSpc>
            </a:pPr>
            <a:r>
              <a:rPr lang="en-US" sz="3800" spc="380">
                <a:solidFill>
                  <a:srgbClr val="FFFFFF"/>
                </a:solidFill>
                <a:latin typeface="Poppins Bold Italics"/>
              </a:rPr>
              <a:t>TOOLS USED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028700" y="2616028"/>
            <a:ext cx="15402442" cy="2701925"/>
          </a:xfrm>
          <a:prstGeom prst="rect">
            <a:avLst/>
          </a:prstGeom>
        </p:spPr>
        <p:txBody>
          <a:bodyPr anchor="t" rtlCol="false" tIns="0" lIns="0" bIns="0" rIns="0">
            <a:spAutoFit/>
          </a:bodyPr>
          <a:lstStyle/>
          <a:p>
            <a:pPr>
              <a:lnSpc>
                <a:spcPts val="7150"/>
              </a:lnSpc>
            </a:pPr>
            <a:r>
              <a:rPr lang="en-US" sz="5500" spc="55">
                <a:solidFill>
                  <a:srgbClr val="8CB561"/>
                </a:solidFill>
                <a:latin typeface="Poppins Medium"/>
              </a:rPr>
              <a:t>"Insights from data drive better understanding, decisions, and impactful campaigns in marketing."</a:t>
            </a:r>
          </a:p>
        </p:txBody>
      </p:sp>
      <p:sp>
        <p:nvSpPr>
          <p:cNvPr name="TextBox 3" id="3"/>
          <p:cNvSpPr txBox="true"/>
          <p:nvPr/>
        </p:nvSpPr>
        <p:spPr>
          <a:xfrm rot="0">
            <a:off x="1028700" y="6069444"/>
            <a:ext cx="7464981" cy="1240921"/>
          </a:xfrm>
          <a:prstGeom prst="rect">
            <a:avLst/>
          </a:prstGeom>
        </p:spPr>
        <p:txBody>
          <a:bodyPr anchor="t" rtlCol="false" tIns="0" lIns="0" bIns="0" rIns="0">
            <a:spAutoFit/>
          </a:bodyPr>
          <a:lstStyle/>
          <a:p>
            <a:pPr>
              <a:lnSpc>
                <a:spcPts val="10161"/>
              </a:lnSpc>
            </a:pPr>
            <a:r>
              <a:rPr lang="en-US" sz="7816" spc="781">
                <a:solidFill>
                  <a:srgbClr val="FAFBFB"/>
                </a:solidFill>
                <a:latin typeface="Poppins Bold Italics"/>
              </a:rPr>
              <a:t>THANK YOU</a:t>
            </a:r>
          </a:p>
        </p:txBody>
      </p:sp>
      <p:pic>
        <p:nvPicPr>
          <p:cNvPr name="Picture 4" id="4"/>
          <p:cNvPicPr>
            <a:picLocks noChangeAspect="true"/>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0">
            <a:off x="13130012" y="-468306"/>
            <a:ext cx="5431804" cy="374794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98530" y="7513709"/>
            <a:ext cx="1549624" cy="209199"/>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CB561"/>
        </a:solidFill>
      </p:bgPr>
    </p:bg>
    <p:spTree>
      <p:nvGrpSpPr>
        <p:cNvPr id="1" name=""/>
        <p:cNvGrpSpPr/>
        <p:nvPr/>
      </p:nvGrpSpPr>
      <p:grpSpPr>
        <a:xfrm>
          <a:off x="0" y="0"/>
          <a:ext cx="0" cy="0"/>
          <a:chOff x="0" y="0"/>
          <a:chExt cx="0" cy="0"/>
        </a:xfrm>
      </p:grpSpPr>
      <p:grpSp>
        <p:nvGrpSpPr>
          <p:cNvPr name="Group 2" id="2"/>
          <p:cNvGrpSpPr/>
          <p:nvPr/>
        </p:nvGrpSpPr>
        <p:grpSpPr>
          <a:xfrm rot="0">
            <a:off x="1321485" y="1028700"/>
            <a:ext cx="15645030" cy="8229600"/>
            <a:chOff x="0" y="0"/>
            <a:chExt cx="20860040" cy="10972800"/>
          </a:xfrm>
        </p:grpSpPr>
        <p:sp>
          <p:nvSpPr>
            <p:cNvPr name="AutoShape 3" id="3"/>
            <p:cNvSpPr/>
            <p:nvPr/>
          </p:nvSpPr>
          <p:spPr>
            <a:xfrm rot="0">
              <a:off x="9316534" y="0"/>
              <a:ext cx="11543506" cy="10972800"/>
            </a:xfrm>
            <a:prstGeom prst="rect">
              <a:avLst/>
            </a:prstGeom>
            <a:solidFill>
              <a:srgbClr val="222321">
                <a:alpha val="9804"/>
              </a:srgbClr>
            </a:solidFill>
          </p:spPr>
        </p:sp>
        <p:sp>
          <p:nvSpPr>
            <p:cNvPr name="AutoShape 4" id="4"/>
            <p:cNvSpPr/>
            <p:nvPr/>
          </p:nvSpPr>
          <p:spPr>
            <a:xfrm rot="0">
              <a:off x="0" y="0"/>
              <a:ext cx="9696132" cy="10972800"/>
            </a:xfrm>
            <a:prstGeom prst="rect">
              <a:avLst/>
            </a:prstGeom>
            <a:solidFill>
              <a:srgbClr val="222321"/>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232635" y="3034282"/>
            <a:ext cx="1549624" cy="209199"/>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3149406" y="4751374"/>
            <a:ext cx="3716084" cy="3736457"/>
          </a:xfrm>
          <a:prstGeom prst="rect">
            <a:avLst/>
          </a:prstGeom>
        </p:spPr>
      </p:pic>
      <p:grpSp>
        <p:nvGrpSpPr>
          <p:cNvPr name="Group 7" id="7"/>
          <p:cNvGrpSpPr/>
          <p:nvPr/>
        </p:nvGrpSpPr>
        <p:grpSpPr>
          <a:xfrm rot="0">
            <a:off x="9234398" y="2394796"/>
            <a:ext cx="1310826" cy="1310826"/>
            <a:chOff x="0" y="0"/>
            <a:chExt cx="1747767" cy="1747767"/>
          </a:xfrm>
        </p:grpSpPr>
        <p:grpSp>
          <p:nvGrpSpPr>
            <p:cNvPr name="Group 8" id="8"/>
            <p:cNvGrpSpPr/>
            <p:nvPr/>
          </p:nvGrpSpPr>
          <p:grpSpPr>
            <a:xfrm rot="0">
              <a:off x="134613" y="128725"/>
              <a:ext cx="1478541" cy="1490318"/>
              <a:chOff x="0" y="0"/>
              <a:chExt cx="615300" cy="620201"/>
            </a:xfrm>
          </p:grpSpPr>
          <p:sp>
            <p:nvSpPr>
              <p:cNvPr name="Freeform 9" id="9"/>
              <p:cNvSpPr/>
              <p:nvPr/>
            </p:nvSpPr>
            <p:spPr>
              <a:xfrm flipH="false" flipV="false">
                <a:off x="0" y="0"/>
                <a:ext cx="615300" cy="620201"/>
              </a:xfrm>
              <a:custGeom>
                <a:avLst/>
                <a:gdLst/>
                <a:ahLst/>
                <a:cxnLst/>
                <a:rect r="r" b="b" t="t" l="l"/>
                <a:pathLst>
                  <a:path h="620201" w="615300">
                    <a:moveTo>
                      <a:pt x="0" y="0"/>
                    </a:moveTo>
                    <a:lnTo>
                      <a:pt x="615300" y="0"/>
                    </a:lnTo>
                    <a:lnTo>
                      <a:pt x="615300" y="620201"/>
                    </a:lnTo>
                    <a:lnTo>
                      <a:pt x="0" y="620201"/>
                    </a:lnTo>
                    <a:close/>
                  </a:path>
                </a:pathLst>
              </a:custGeom>
              <a:solidFill>
                <a:srgbClr val="FAFBFB"/>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3357"/>
                  </a:lnSpc>
                </a:pPr>
              </a:p>
            </p:txBody>
          </p:sp>
        </p:grpSp>
        <p:pic>
          <p:nvPicPr>
            <p:cNvPr name="Picture 11" id="11">
              <a:hlinkClick r:id="rId7" tooltip="https://www.linkedin.com/in/vaibhav-kumar1805/"/>
            </p:cNvPr>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1747767" cy="1747767"/>
            </a:xfrm>
            <a:prstGeom prst="rect">
              <a:avLst/>
            </a:prstGeom>
          </p:spPr>
        </p:pic>
      </p:grpSp>
      <p:pic>
        <p:nvPicPr>
          <p:cNvPr name="Picture 12" id="12">
            <a:hlinkClick r:id="rId10" tooltip="mailto:vaibhav.kumar.180500@gmail.com"/>
          </p:cNvPr>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144000" y="4558101"/>
            <a:ext cx="1491621" cy="1085155"/>
          </a:xfrm>
          <a:prstGeom prst="rect">
            <a:avLst/>
          </a:prstGeom>
        </p:spPr>
      </p:pic>
      <p:grpSp>
        <p:nvGrpSpPr>
          <p:cNvPr name="Group 13" id="13"/>
          <p:cNvGrpSpPr/>
          <p:nvPr/>
        </p:nvGrpSpPr>
        <p:grpSpPr>
          <a:xfrm rot="0">
            <a:off x="9189199" y="6490981"/>
            <a:ext cx="1401223" cy="1401223"/>
            <a:chOff x="0" y="0"/>
            <a:chExt cx="1868298" cy="1868298"/>
          </a:xfrm>
        </p:grpSpPr>
        <p:grpSp>
          <p:nvGrpSpPr>
            <p:cNvPr name="Group 14" id="14"/>
            <p:cNvGrpSpPr/>
            <p:nvPr/>
          </p:nvGrpSpPr>
          <p:grpSpPr>
            <a:xfrm rot="0">
              <a:off x="33790" y="33790"/>
              <a:ext cx="1800718" cy="1800718"/>
              <a:chOff x="0" y="0"/>
              <a:chExt cx="812800" cy="812800"/>
            </a:xfrm>
          </p:grpSpPr>
          <p:sp>
            <p:nvSpPr>
              <p:cNvPr name="Freeform 15" id="1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6" id="16"/>
              <p:cNvSpPr txBox="true"/>
              <p:nvPr/>
            </p:nvSpPr>
            <p:spPr>
              <a:xfrm>
                <a:off x="76200" y="-19050"/>
                <a:ext cx="660400" cy="755650"/>
              </a:xfrm>
              <a:prstGeom prst="rect">
                <a:avLst/>
              </a:prstGeom>
            </p:spPr>
            <p:txBody>
              <a:bodyPr anchor="ctr" rtlCol="false" tIns="50800" lIns="50800" bIns="50800" rIns="50800"/>
              <a:lstStyle/>
              <a:p>
                <a:pPr algn="ctr">
                  <a:lnSpc>
                    <a:spcPts val="3981"/>
                  </a:lnSpc>
                </a:pPr>
              </a:p>
            </p:txBody>
          </p:sp>
        </p:grpSp>
        <p:pic>
          <p:nvPicPr>
            <p:cNvPr name="Picture 17" id="17">
              <a:hlinkClick r:id="rId13" tooltip="https://github.com/Vaibhav-180500?tab=repositories"/>
            </p:cNvPr>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0" y="0"/>
              <a:ext cx="1868298" cy="1868298"/>
            </a:xfrm>
            <a:prstGeom prst="rect">
              <a:avLst/>
            </a:prstGeom>
          </p:spPr>
        </p:pic>
      </p:grpSp>
      <p:sp>
        <p:nvSpPr>
          <p:cNvPr name="TextBox 18" id="18"/>
          <p:cNvSpPr txBox="true"/>
          <p:nvPr/>
        </p:nvSpPr>
        <p:spPr>
          <a:xfrm rot="0">
            <a:off x="2390228" y="3627126"/>
            <a:ext cx="5234440" cy="608965"/>
          </a:xfrm>
          <a:prstGeom prst="rect">
            <a:avLst/>
          </a:prstGeom>
        </p:spPr>
        <p:txBody>
          <a:bodyPr anchor="t" rtlCol="false" tIns="0" lIns="0" bIns="0" rIns="0">
            <a:spAutoFit/>
          </a:bodyPr>
          <a:lstStyle/>
          <a:p>
            <a:pPr algn="ctr">
              <a:lnSpc>
                <a:spcPts val="4940"/>
              </a:lnSpc>
            </a:pPr>
            <a:r>
              <a:rPr lang="en-US" sz="3800" spc="380">
                <a:solidFill>
                  <a:srgbClr val="FAFBFB"/>
                </a:solidFill>
                <a:latin typeface="Poppins Bold Italics"/>
              </a:rPr>
              <a:t>I AM VAIBHAV</a:t>
            </a:r>
          </a:p>
        </p:txBody>
      </p:sp>
      <p:sp>
        <p:nvSpPr>
          <p:cNvPr name="TextBox 19" id="19"/>
          <p:cNvSpPr txBox="true"/>
          <p:nvPr/>
        </p:nvSpPr>
        <p:spPr>
          <a:xfrm rot="0">
            <a:off x="2390228" y="1732495"/>
            <a:ext cx="5234437" cy="981075"/>
          </a:xfrm>
          <a:prstGeom prst="rect">
            <a:avLst/>
          </a:prstGeom>
        </p:spPr>
        <p:txBody>
          <a:bodyPr anchor="t" rtlCol="false" tIns="0" lIns="0" bIns="0" rIns="0">
            <a:spAutoFit/>
          </a:bodyPr>
          <a:lstStyle/>
          <a:p>
            <a:pPr algn="ctr">
              <a:lnSpc>
                <a:spcPts val="7800"/>
              </a:lnSpc>
            </a:pPr>
            <a:r>
              <a:rPr lang="en-US" sz="6000" spc="60">
                <a:solidFill>
                  <a:srgbClr val="FAFBFB"/>
                </a:solidFill>
                <a:latin typeface="Poppins Bold Bold Italics"/>
              </a:rPr>
              <a:t>Hello</a:t>
            </a:r>
          </a:p>
        </p:txBody>
      </p:sp>
      <p:sp>
        <p:nvSpPr>
          <p:cNvPr name="TextBox 20" id="20"/>
          <p:cNvSpPr txBox="true"/>
          <p:nvPr/>
        </p:nvSpPr>
        <p:spPr>
          <a:xfrm rot="0">
            <a:off x="10754468" y="2565198"/>
            <a:ext cx="5661079" cy="906756"/>
          </a:xfrm>
          <a:prstGeom prst="rect">
            <a:avLst/>
          </a:prstGeom>
        </p:spPr>
        <p:txBody>
          <a:bodyPr anchor="t" rtlCol="false" tIns="0" lIns="0" bIns="0" rIns="0">
            <a:spAutoFit/>
          </a:bodyPr>
          <a:lstStyle/>
          <a:p>
            <a:pPr>
              <a:lnSpc>
                <a:spcPts val="3675"/>
              </a:lnSpc>
            </a:pPr>
            <a:r>
              <a:rPr lang="en-US" sz="2450" spc="24" u="sng">
                <a:solidFill>
                  <a:srgbClr val="146177"/>
                </a:solidFill>
                <a:latin typeface="Poppins Light Bold"/>
                <a:hlinkClick r:id="rId14" tooltip="https://www.linkedin.com/in/vaibhav-kumar1805/"/>
              </a:rPr>
              <a:t>https://www.linkedin.com/in/vaibhav-kumar1805/</a:t>
            </a:r>
          </a:p>
        </p:txBody>
      </p:sp>
      <p:sp>
        <p:nvSpPr>
          <p:cNvPr name="TextBox 21" id="21"/>
          <p:cNvSpPr txBox="true"/>
          <p:nvPr/>
        </p:nvSpPr>
        <p:spPr>
          <a:xfrm rot="0">
            <a:off x="10754468" y="4847326"/>
            <a:ext cx="5661079" cy="440031"/>
          </a:xfrm>
          <a:prstGeom prst="rect">
            <a:avLst/>
          </a:prstGeom>
        </p:spPr>
        <p:txBody>
          <a:bodyPr anchor="t" rtlCol="false" tIns="0" lIns="0" bIns="0" rIns="0">
            <a:spAutoFit/>
          </a:bodyPr>
          <a:lstStyle/>
          <a:p>
            <a:pPr>
              <a:lnSpc>
                <a:spcPts val="3675"/>
              </a:lnSpc>
            </a:pPr>
            <a:r>
              <a:rPr lang="en-US" sz="2450" spc="24" u="sng">
                <a:solidFill>
                  <a:srgbClr val="146177"/>
                </a:solidFill>
                <a:latin typeface="Poppins Light Bold"/>
                <a:hlinkClick r:id="rId15" tooltip="mailto:vaibhav.kumar.180500@gmail.com"/>
              </a:rPr>
              <a:t>vaibhav.kumar.180500@gmail.com</a:t>
            </a:r>
          </a:p>
        </p:txBody>
      </p:sp>
      <p:sp>
        <p:nvSpPr>
          <p:cNvPr name="TextBox 22" id="22"/>
          <p:cNvSpPr txBox="true"/>
          <p:nvPr/>
        </p:nvSpPr>
        <p:spPr>
          <a:xfrm rot="0">
            <a:off x="10754468" y="6704877"/>
            <a:ext cx="5661079" cy="906756"/>
          </a:xfrm>
          <a:prstGeom prst="rect">
            <a:avLst/>
          </a:prstGeom>
        </p:spPr>
        <p:txBody>
          <a:bodyPr anchor="t" rtlCol="false" tIns="0" lIns="0" bIns="0" rIns="0">
            <a:spAutoFit/>
          </a:bodyPr>
          <a:lstStyle/>
          <a:p>
            <a:pPr>
              <a:lnSpc>
                <a:spcPts val="3675"/>
              </a:lnSpc>
            </a:pPr>
            <a:r>
              <a:rPr lang="en-US" sz="2450" spc="24" u="sng">
                <a:solidFill>
                  <a:srgbClr val="146177"/>
                </a:solidFill>
                <a:latin typeface="Poppins Light Bold"/>
                <a:hlinkClick r:id="rId16" tooltip="https://github.com/Vaibhav-180500?tab=repositories"/>
              </a:rPr>
              <a:t>https://github.com/Vaibhav-180500?tab=repositories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028700" y="3853024"/>
            <a:ext cx="9061087" cy="3264888"/>
          </a:xfrm>
          <a:prstGeom prst="rect">
            <a:avLst/>
          </a:prstGeom>
        </p:spPr>
        <p:txBody>
          <a:bodyPr anchor="t" rtlCol="false" tIns="0" lIns="0" bIns="0" rIns="0">
            <a:spAutoFit/>
          </a:bodyPr>
          <a:lstStyle/>
          <a:p>
            <a:pPr>
              <a:lnSpc>
                <a:spcPts val="5275"/>
              </a:lnSpc>
            </a:pPr>
            <a:r>
              <a:rPr lang="en-US" sz="3102" spc="31">
                <a:solidFill>
                  <a:srgbClr val="FAFBFB"/>
                </a:solidFill>
                <a:latin typeface="Poppins Light"/>
              </a:rPr>
              <a:t>The project's purpose is to analyze how </a:t>
            </a:r>
            <a:r>
              <a:rPr lang="en-US" sz="3102" spc="31">
                <a:solidFill>
                  <a:srgbClr val="FFBD59"/>
                </a:solidFill>
                <a:latin typeface="Poppins Light Bold"/>
              </a:rPr>
              <a:t>casual riders</a:t>
            </a:r>
            <a:r>
              <a:rPr lang="en-US" sz="3102" spc="31">
                <a:solidFill>
                  <a:srgbClr val="FAFBFB"/>
                </a:solidFill>
                <a:latin typeface="Poppins Light"/>
              </a:rPr>
              <a:t> and </a:t>
            </a:r>
            <a:r>
              <a:rPr lang="en-US" sz="3102" spc="31">
                <a:solidFill>
                  <a:srgbClr val="00BF63"/>
                </a:solidFill>
                <a:latin typeface="Poppins Light Bold"/>
              </a:rPr>
              <a:t>annual members</a:t>
            </a:r>
            <a:r>
              <a:rPr lang="en-US" sz="3102" spc="31">
                <a:solidFill>
                  <a:srgbClr val="FAFBFB"/>
                </a:solidFill>
                <a:latin typeface="Poppins Light"/>
              </a:rPr>
              <a:t> use Cyclistic bikes differently in order to design a new marketing strategy that converts casual riders into annual members. </a:t>
            </a:r>
          </a:p>
        </p:txBody>
      </p:sp>
      <p:grpSp>
        <p:nvGrpSpPr>
          <p:cNvPr name="Group 3" id="3"/>
          <p:cNvGrpSpPr/>
          <p:nvPr/>
        </p:nvGrpSpPr>
        <p:grpSpPr>
          <a:xfrm rot="0">
            <a:off x="1028700" y="1028700"/>
            <a:ext cx="8176318" cy="1296119"/>
            <a:chOff x="0" y="0"/>
            <a:chExt cx="10901758" cy="1728158"/>
          </a:xfrm>
        </p:grpSpPr>
        <p:sp>
          <p:nvSpPr>
            <p:cNvPr name="TextBox 4" id="4"/>
            <p:cNvSpPr txBox="true"/>
            <p:nvPr/>
          </p:nvSpPr>
          <p:spPr>
            <a:xfrm rot="0">
              <a:off x="0" y="-66675"/>
              <a:ext cx="10901758" cy="12858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Bold Italics"/>
                </a:rPr>
                <a:t>Project Purpose</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449226"/>
              <a:ext cx="2066165" cy="278932"/>
            </a:xfrm>
            <a:prstGeom prst="rect">
              <a:avLst/>
            </a:prstGeom>
          </p:spPr>
        </p:pic>
      </p:grpSp>
      <p:pic>
        <p:nvPicPr>
          <p:cNvPr name="Picture 6" id="6"/>
          <p:cNvPicPr>
            <a:picLocks noChangeAspect="true"/>
          </p:cNvPicPr>
          <p:nvPr/>
        </p:nvPicPr>
        <p:blipFill>
          <a:blip r:embed="rId4"/>
          <a:srcRect l="24529" t="0" r="26642" b="0"/>
          <a:stretch>
            <a:fillRect/>
          </a:stretch>
        </p:blipFill>
        <p:spPr>
          <a:xfrm flipH="false" flipV="false" rot="0">
            <a:off x="10832979" y="-233462"/>
            <a:ext cx="7896088" cy="10753923"/>
          </a:xfrm>
          <a:prstGeom prst="rect">
            <a:avLst/>
          </a:prstGeom>
        </p:spPr>
      </p:pic>
      <p:sp>
        <p:nvSpPr>
          <p:cNvPr name="AutoShape 7" id="7"/>
          <p:cNvSpPr/>
          <p:nvPr/>
        </p:nvSpPr>
        <p:spPr>
          <a:xfrm rot="0">
            <a:off x="10602415" y="-271421"/>
            <a:ext cx="230565" cy="10829843"/>
          </a:xfrm>
          <a:prstGeom prst="rect">
            <a:avLst/>
          </a:prstGeom>
          <a:solidFill>
            <a:srgbClr val="8CB561"/>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595055" cy="2434911"/>
            <a:chOff x="0" y="0"/>
            <a:chExt cx="7460073" cy="3246548"/>
          </a:xfrm>
        </p:grpSpPr>
        <p:sp>
          <p:nvSpPr>
            <p:cNvPr name="TextBox 3" id="3"/>
            <p:cNvSpPr txBox="true"/>
            <p:nvPr/>
          </p:nvSpPr>
          <p:spPr>
            <a:xfrm rot="0">
              <a:off x="0" y="-66675"/>
              <a:ext cx="7460073" cy="26066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Bold Italics"/>
                </a:rPr>
                <a:t>Executive Summary</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967616"/>
              <a:ext cx="2066165" cy="278932"/>
            </a:xfrm>
            <a:prstGeom prst="rect">
              <a:avLst/>
            </a:prstGeom>
          </p:spPr>
        </p:pic>
      </p:grpSp>
      <p:sp>
        <p:nvSpPr>
          <p:cNvPr name="TextBox 5" id="5"/>
          <p:cNvSpPr txBox="true"/>
          <p:nvPr/>
        </p:nvSpPr>
        <p:spPr>
          <a:xfrm rot="0">
            <a:off x="7583569" y="990600"/>
            <a:ext cx="9675731" cy="547370"/>
          </a:xfrm>
          <a:prstGeom prst="rect">
            <a:avLst/>
          </a:prstGeom>
        </p:spPr>
        <p:txBody>
          <a:bodyPr anchor="t" rtlCol="false" tIns="0" lIns="0" bIns="0" rIns="0">
            <a:spAutoFit/>
          </a:bodyPr>
          <a:lstStyle/>
          <a:p>
            <a:pPr>
              <a:lnSpc>
                <a:spcPts val="4420"/>
              </a:lnSpc>
            </a:pPr>
            <a:r>
              <a:rPr lang="en-US" sz="3400" spc="340">
                <a:solidFill>
                  <a:srgbClr val="8CB561"/>
                </a:solidFill>
                <a:latin typeface="Poppins Light Bold"/>
              </a:rPr>
              <a:t>DATA USED</a:t>
            </a:r>
          </a:p>
        </p:txBody>
      </p:sp>
      <p:sp>
        <p:nvSpPr>
          <p:cNvPr name="TextBox 6" id="6"/>
          <p:cNvSpPr txBox="true"/>
          <p:nvPr/>
        </p:nvSpPr>
        <p:spPr>
          <a:xfrm rot="0">
            <a:off x="7583569" y="1639083"/>
            <a:ext cx="9675731" cy="512445"/>
          </a:xfrm>
          <a:prstGeom prst="rect">
            <a:avLst/>
          </a:prstGeom>
        </p:spPr>
        <p:txBody>
          <a:bodyPr anchor="t" rtlCol="false" tIns="0" lIns="0" bIns="0" rIns="0">
            <a:spAutoFit/>
          </a:bodyPr>
          <a:lstStyle/>
          <a:p>
            <a:pPr>
              <a:lnSpc>
                <a:spcPts val="4200"/>
              </a:lnSpc>
            </a:pPr>
            <a:r>
              <a:rPr lang="en-US" sz="2800" spc="28">
                <a:solidFill>
                  <a:srgbClr val="FAFBFB"/>
                </a:solidFill>
                <a:latin typeface="Poppins Light"/>
              </a:rPr>
              <a:t>For the month of January, February and March, 2023</a:t>
            </a:r>
          </a:p>
        </p:txBody>
      </p:sp>
      <p:sp>
        <p:nvSpPr>
          <p:cNvPr name="TextBox 7" id="7"/>
          <p:cNvSpPr txBox="true"/>
          <p:nvPr/>
        </p:nvSpPr>
        <p:spPr>
          <a:xfrm rot="0">
            <a:off x="7583569" y="3170876"/>
            <a:ext cx="9675731" cy="547370"/>
          </a:xfrm>
          <a:prstGeom prst="rect">
            <a:avLst/>
          </a:prstGeom>
        </p:spPr>
        <p:txBody>
          <a:bodyPr anchor="t" rtlCol="false" tIns="0" lIns="0" bIns="0" rIns="0">
            <a:spAutoFit/>
          </a:bodyPr>
          <a:lstStyle/>
          <a:p>
            <a:pPr>
              <a:lnSpc>
                <a:spcPts val="4420"/>
              </a:lnSpc>
            </a:pPr>
            <a:r>
              <a:rPr lang="en-US" sz="3400" spc="340">
                <a:solidFill>
                  <a:srgbClr val="8CB561"/>
                </a:solidFill>
                <a:latin typeface="Poppins Light Bold"/>
              </a:rPr>
              <a:t>HYPOTHESIS</a:t>
            </a:r>
          </a:p>
        </p:txBody>
      </p:sp>
      <p:sp>
        <p:nvSpPr>
          <p:cNvPr name="TextBox 8" id="8"/>
          <p:cNvSpPr txBox="true"/>
          <p:nvPr/>
        </p:nvSpPr>
        <p:spPr>
          <a:xfrm rot="0">
            <a:off x="7400689" y="3632521"/>
            <a:ext cx="10362951" cy="5452154"/>
          </a:xfrm>
          <a:prstGeom prst="rect">
            <a:avLst/>
          </a:prstGeom>
        </p:spPr>
        <p:txBody>
          <a:bodyPr anchor="t" rtlCol="false" tIns="0" lIns="0" bIns="0" rIns="0">
            <a:spAutoFit/>
          </a:bodyPr>
          <a:lstStyle/>
          <a:p>
            <a:pPr>
              <a:lnSpc>
                <a:spcPts val="3643"/>
              </a:lnSpc>
            </a:pPr>
          </a:p>
          <a:p>
            <a:pPr marL="485595" indent="-242798" lvl="1">
              <a:lnSpc>
                <a:spcPts val="3643"/>
              </a:lnSpc>
              <a:buFont typeface="Arial"/>
              <a:buChar char="•"/>
            </a:pPr>
            <a:r>
              <a:rPr lang="en-US" sz="2249" spc="22">
                <a:solidFill>
                  <a:srgbClr val="FAFBFB"/>
                </a:solidFill>
                <a:latin typeface="Poppins Light"/>
              </a:rPr>
              <a:t>Annual members tend to use the bikes for longer durations per ride than casual riders.</a:t>
            </a:r>
          </a:p>
          <a:p>
            <a:pPr>
              <a:lnSpc>
                <a:spcPts val="3643"/>
              </a:lnSpc>
            </a:pPr>
          </a:p>
          <a:p>
            <a:pPr marL="485595" indent="-242798" lvl="1">
              <a:lnSpc>
                <a:spcPts val="3643"/>
              </a:lnSpc>
              <a:buFont typeface="Arial"/>
              <a:buChar char="•"/>
            </a:pPr>
            <a:r>
              <a:rPr lang="en-US" sz="2249" spc="22">
                <a:solidFill>
                  <a:srgbClr val="FAFBFB"/>
                </a:solidFill>
                <a:latin typeface="Poppins Light"/>
              </a:rPr>
              <a:t>Annual members are more likely to use the same bike station for pick-up and drop-off, while casual riders tend to use different stations.</a:t>
            </a:r>
          </a:p>
          <a:p>
            <a:pPr>
              <a:lnSpc>
                <a:spcPts val="3643"/>
              </a:lnSpc>
            </a:pPr>
          </a:p>
          <a:p>
            <a:pPr marL="485595" indent="-242798" lvl="1">
              <a:lnSpc>
                <a:spcPts val="3643"/>
              </a:lnSpc>
              <a:buFont typeface="Arial"/>
              <a:buChar char="•"/>
            </a:pPr>
            <a:r>
              <a:rPr lang="en-US" sz="2249" spc="22">
                <a:solidFill>
                  <a:srgbClr val="FAFBFB"/>
                </a:solidFill>
                <a:latin typeface="Poppins Light"/>
              </a:rPr>
              <a:t>There may be certain demographics or geographic areas where casual riders are more prevalent and where targeted marketing efforts could be effective in converting them to annual members.</a:t>
            </a:r>
          </a:p>
          <a:p>
            <a:pPr>
              <a:lnSpc>
                <a:spcPts val="3643"/>
              </a:lnSpc>
            </a:pPr>
          </a:p>
        </p:txBody>
      </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1500" y="5536861"/>
            <a:ext cx="4727121" cy="4018053"/>
          </a:xfrm>
          <a:prstGeom prst="rect">
            <a:avLst/>
          </a:prstGeom>
        </p:spPr>
      </p:pic>
      <p:sp>
        <p:nvSpPr>
          <p:cNvPr name="AutoShape 10" id="10"/>
          <p:cNvSpPr/>
          <p:nvPr/>
        </p:nvSpPr>
        <p:spPr>
          <a:xfrm rot="0">
            <a:off x="-318871" y="9402612"/>
            <a:ext cx="18925742" cy="1150106"/>
          </a:xfrm>
          <a:prstGeom prst="rect">
            <a:avLst/>
          </a:prstGeom>
          <a:solidFill>
            <a:srgbClr val="8CB561"/>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2517700" y="4169682"/>
            <a:ext cx="4741600" cy="973818"/>
          </a:xfrm>
          <a:prstGeom prst="rect">
            <a:avLst/>
          </a:prstGeom>
        </p:spPr>
        <p:txBody>
          <a:bodyPr anchor="t" rtlCol="false" tIns="0" lIns="0" bIns="0" rIns="0">
            <a:spAutoFit/>
          </a:bodyPr>
          <a:lstStyle/>
          <a:p>
            <a:pPr marL="530572" indent="-265286" lvl="1">
              <a:lnSpc>
                <a:spcPts val="3981"/>
              </a:lnSpc>
              <a:buFont typeface="Arial"/>
              <a:buChar char="•"/>
            </a:pPr>
            <a:r>
              <a:rPr lang="en-US" sz="2457" spc="24">
                <a:solidFill>
                  <a:srgbClr val="FFBD59"/>
                </a:solidFill>
                <a:latin typeface="Poppins Light Bold"/>
              </a:rPr>
              <a:t>Casual Riders </a:t>
            </a:r>
            <a:r>
              <a:rPr lang="en-US" sz="2457" spc="24">
                <a:solidFill>
                  <a:srgbClr val="FAFBFB"/>
                </a:solidFill>
                <a:latin typeface="Poppins Light"/>
              </a:rPr>
              <a:t>ride ~1.5 times more than </a:t>
            </a:r>
            <a:r>
              <a:rPr lang="en-US" sz="2457" spc="24">
                <a:solidFill>
                  <a:srgbClr val="00BF63"/>
                </a:solidFill>
                <a:latin typeface="Poppins Light Bold"/>
              </a:rPr>
              <a:t>Members</a:t>
            </a:r>
          </a:p>
        </p:txBody>
      </p:sp>
      <p:sp>
        <p:nvSpPr>
          <p:cNvPr name="AutoShape 3" id="3"/>
          <p:cNvSpPr/>
          <p:nvPr/>
        </p:nvSpPr>
        <p:spPr>
          <a:xfrm rot="0">
            <a:off x="-158851" y="585349"/>
            <a:ext cx="18925742" cy="1150106"/>
          </a:xfrm>
          <a:prstGeom prst="rect">
            <a:avLst/>
          </a:prstGeom>
          <a:solidFill>
            <a:srgbClr val="8CB561"/>
          </a:solidFill>
        </p:spPr>
      </p:sp>
      <p:sp>
        <p:nvSpPr>
          <p:cNvPr name="TextBox 4" id="4"/>
          <p:cNvSpPr txBox="true"/>
          <p:nvPr/>
        </p:nvSpPr>
        <p:spPr>
          <a:xfrm rot="0">
            <a:off x="1477292" y="636527"/>
            <a:ext cx="15333415" cy="981075"/>
          </a:xfrm>
          <a:prstGeom prst="rect">
            <a:avLst/>
          </a:prstGeom>
        </p:spPr>
        <p:txBody>
          <a:bodyPr anchor="t" rtlCol="false" tIns="0" lIns="0" bIns="0" rIns="0">
            <a:spAutoFit/>
          </a:bodyPr>
          <a:lstStyle/>
          <a:p>
            <a:pPr algn="ctr">
              <a:lnSpc>
                <a:spcPts val="7800"/>
              </a:lnSpc>
            </a:pPr>
            <a:r>
              <a:rPr lang="en-US" sz="6000" spc="60">
                <a:solidFill>
                  <a:srgbClr val="FAFBFB"/>
                </a:solidFill>
                <a:latin typeface="Poppins Bold Bold Italics"/>
              </a:rPr>
              <a:t>Key Findings : Average Ride Length</a:t>
            </a:r>
          </a:p>
        </p:txBody>
      </p:sp>
      <p:pic>
        <p:nvPicPr>
          <p:cNvPr name="Picture 5" id="5"/>
          <p:cNvPicPr>
            <a:picLocks noChangeAspect="true"/>
          </p:cNvPicPr>
          <p:nvPr/>
        </p:nvPicPr>
        <p:blipFill>
          <a:blip r:embed="rId2"/>
          <a:srcRect l="0" t="0" r="0" b="0"/>
          <a:stretch>
            <a:fillRect/>
          </a:stretch>
        </p:blipFill>
        <p:spPr>
          <a:xfrm flipH="false" flipV="false" rot="0">
            <a:off x="1477292" y="1969903"/>
            <a:ext cx="9680313" cy="5815216"/>
          </a:xfrm>
          <a:prstGeom prst="rect">
            <a:avLst/>
          </a:prstGeom>
        </p:spPr>
      </p:pic>
      <p:sp>
        <p:nvSpPr>
          <p:cNvPr name="TextBox 6" id="6"/>
          <p:cNvSpPr txBox="true"/>
          <p:nvPr/>
        </p:nvSpPr>
        <p:spPr>
          <a:xfrm rot="0">
            <a:off x="853951" y="8307705"/>
            <a:ext cx="16900138" cy="1232233"/>
          </a:xfrm>
          <a:prstGeom prst="rect">
            <a:avLst/>
          </a:prstGeom>
        </p:spPr>
        <p:txBody>
          <a:bodyPr anchor="t" rtlCol="false" tIns="0" lIns="0" bIns="0" rIns="0">
            <a:spAutoFit/>
          </a:bodyPr>
          <a:lstStyle/>
          <a:p>
            <a:pPr algn="ctr">
              <a:lnSpc>
                <a:spcPts val="3364"/>
              </a:lnSpc>
            </a:pPr>
            <a:r>
              <a:rPr lang="en-US" sz="2077" spc="20">
                <a:solidFill>
                  <a:srgbClr val="5CE1E6"/>
                </a:solidFill>
                <a:latin typeface="Poppins Light Bold"/>
              </a:rPr>
              <a:t>This may suggest that casual riders are using the bikes for leisurely activities and may not necessarily have a specific destination in mind. In contrast, annual members may be using the bikes for commuting or other utilitarian purposes, where they need to reach a specific destination within a certain timeframe.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290" t="0" r="2290" b="0"/>
          <a:stretch>
            <a:fillRect/>
          </a:stretch>
        </p:blipFill>
        <p:spPr>
          <a:xfrm flipH="false" flipV="false" rot="0">
            <a:off x="1028700" y="1985069"/>
            <a:ext cx="10386962" cy="6531358"/>
          </a:xfrm>
          <a:prstGeom prst="rect">
            <a:avLst/>
          </a:prstGeom>
        </p:spPr>
      </p:pic>
      <p:sp>
        <p:nvSpPr>
          <p:cNvPr name="TextBox 3" id="3"/>
          <p:cNvSpPr txBox="true"/>
          <p:nvPr/>
        </p:nvSpPr>
        <p:spPr>
          <a:xfrm rot="0">
            <a:off x="12069108" y="3845862"/>
            <a:ext cx="4741600" cy="1983468"/>
          </a:xfrm>
          <a:prstGeom prst="rect">
            <a:avLst/>
          </a:prstGeom>
        </p:spPr>
        <p:txBody>
          <a:bodyPr anchor="t" rtlCol="false" tIns="0" lIns="0" bIns="0" rIns="0">
            <a:spAutoFit/>
          </a:bodyPr>
          <a:lstStyle/>
          <a:p>
            <a:pPr marL="530572" indent="-265286" lvl="1">
              <a:lnSpc>
                <a:spcPts val="3981"/>
              </a:lnSpc>
              <a:buFont typeface="Arial"/>
              <a:buChar char="•"/>
            </a:pPr>
            <a:r>
              <a:rPr lang="en-US" sz="2457" spc="24">
                <a:solidFill>
                  <a:srgbClr val="FAFBFB"/>
                </a:solidFill>
                <a:latin typeface="Poppins Light"/>
              </a:rPr>
              <a:t>A very slight difference in distance travelled by  a </a:t>
            </a:r>
            <a:r>
              <a:rPr lang="en-US" sz="2457" spc="24">
                <a:solidFill>
                  <a:srgbClr val="FFBD59"/>
                </a:solidFill>
                <a:latin typeface="Poppins Light Bold"/>
              </a:rPr>
              <a:t>Casual Rider</a:t>
            </a:r>
            <a:r>
              <a:rPr lang="en-US" sz="2457" spc="24">
                <a:solidFill>
                  <a:srgbClr val="FAFBFB"/>
                </a:solidFill>
                <a:latin typeface="Poppins Light"/>
              </a:rPr>
              <a:t> and a </a:t>
            </a:r>
            <a:r>
              <a:rPr lang="en-US" sz="2457" spc="24">
                <a:solidFill>
                  <a:srgbClr val="00BF63"/>
                </a:solidFill>
                <a:latin typeface="Poppins Light Bold"/>
              </a:rPr>
              <a:t>Member</a:t>
            </a:r>
            <a:r>
              <a:rPr lang="en-US" sz="2457" spc="24">
                <a:solidFill>
                  <a:srgbClr val="FAFBFB"/>
                </a:solidFill>
                <a:latin typeface="Poppins Light"/>
              </a:rPr>
              <a:t>.</a:t>
            </a:r>
          </a:p>
        </p:txBody>
      </p:sp>
      <p:sp>
        <p:nvSpPr>
          <p:cNvPr name="AutoShape 4" id="4"/>
          <p:cNvSpPr/>
          <p:nvPr/>
        </p:nvSpPr>
        <p:spPr>
          <a:xfrm flipV="true">
            <a:off x="5128077" y="4058248"/>
            <a:ext cx="2188209" cy="297180"/>
          </a:xfrm>
          <a:prstGeom prst="line">
            <a:avLst/>
          </a:prstGeom>
          <a:ln cap="flat" w="38100">
            <a:solidFill>
              <a:srgbClr val="FF3131"/>
            </a:solidFill>
            <a:prstDash val="solid"/>
            <a:headEnd type="none" len="sm" w="sm"/>
            <a:tailEnd type="none" len="sm" w="sm"/>
          </a:ln>
        </p:spPr>
      </p:sp>
      <p:sp>
        <p:nvSpPr>
          <p:cNvPr name="TextBox 5" id="5"/>
          <p:cNvSpPr txBox="true"/>
          <p:nvPr/>
        </p:nvSpPr>
        <p:spPr>
          <a:xfrm rot="-483936">
            <a:off x="5621737" y="3662093"/>
            <a:ext cx="1187633" cy="463714"/>
          </a:xfrm>
          <a:prstGeom prst="rect">
            <a:avLst/>
          </a:prstGeom>
        </p:spPr>
        <p:txBody>
          <a:bodyPr anchor="t" rtlCol="false" tIns="0" lIns="0" bIns="0" rIns="0">
            <a:spAutoFit/>
          </a:bodyPr>
          <a:lstStyle/>
          <a:p>
            <a:pPr>
              <a:lnSpc>
                <a:spcPts val="3981"/>
              </a:lnSpc>
            </a:pPr>
            <a:r>
              <a:rPr lang="en-US" sz="2457" spc="24">
                <a:solidFill>
                  <a:srgbClr val="FAFBFB"/>
                </a:solidFill>
                <a:latin typeface="Poppins Light"/>
              </a:rPr>
              <a:t>(70 M)</a:t>
            </a:r>
          </a:p>
        </p:txBody>
      </p:sp>
      <p:sp>
        <p:nvSpPr>
          <p:cNvPr name="AutoShape 6" id="6"/>
          <p:cNvSpPr/>
          <p:nvPr/>
        </p:nvSpPr>
        <p:spPr>
          <a:xfrm rot="0">
            <a:off x="-158851" y="585349"/>
            <a:ext cx="18925742" cy="1150106"/>
          </a:xfrm>
          <a:prstGeom prst="rect">
            <a:avLst/>
          </a:prstGeom>
          <a:solidFill>
            <a:srgbClr val="8CB561"/>
          </a:solidFill>
        </p:spPr>
      </p:sp>
      <p:sp>
        <p:nvSpPr>
          <p:cNvPr name="TextBox 7" id="7"/>
          <p:cNvSpPr txBox="true"/>
          <p:nvPr/>
        </p:nvSpPr>
        <p:spPr>
          <a:xfrm rot="0">
            <a:off x="1477292" y="636527"/>
            <a:ext cx="15333415" cy="981075"/>
          </a:xfrm>
          <a:prstGeom prst="rect">
            <a:avLst/>
          </a:prstGeom>
        </p:spPr>
        <p:txBody>
          <a:bodyPr anchor="t" rtlCol="false" tIns="0" lIns="0" bIns="0" rIns="0">
            <a:spAutoFit/>
          </a:bodyPr>
          <a:lstStyle/>
          <a:p>
            <a:pPr algn="ctr">
              <a:lnSpc>
                <a:spcPts val="7800"/>
              </a:lnSpc>
            </a:pPr>
            <a:r>
              <a:rPr lang="en-US" sz="6000" spc="60">
                <a:solidFill>
                  <a:srgbClr val="FAFBFB"/>
                </a:solidFill>
                <a:latin typeface="Poppins Bold Bold Italics"/>
              </a:rPr>
              <a:t>Key Findings : Average Ride Length</a:t>
            </a:r>
          </a:p>
        </p:txBody>
      </p:sp>
      <p:sp>
        <p:nvSpPr>
          <p:cNvPr name="TextBox 8" id="8"/>
          <p:cNvSpPr txBox="true"/>
          <p:nvPr/>
        </p:nvSpPr>
        <p:spPr>
          <a:xfrm rot="0">
            <a:off x="693931" y="8808871"/>
            <a:ext cx="16900138" cy="813133"/>
          </a:xfrm>
          <a:prstGeom prst="rect">
            <a:avLst/>
          </a:prstGeom>
        </p:spPr>
        <p:txBody>
          <a:bodyPr anchor="t" rtlCol="false" tIns="0" lIns="0" bIns="0" rIns="0">
            <a:spAutoFit/>
          </a:bodyPr>
          <a:lstStyle/>
          <a:p>
            <a:pPr algn="ctr">
              <a:lnSpc>
                <a:spcPts val="3364"/>
              </a:lnSpc>
            </a:pPr>
            <a:r>
              <a:rPr lang="en-US" sz="2077" spc="20">
                <a:solidFill>
                  <a:srgbClr val="5CE1E6"/>
                </a:solidFill>
                <a:latin typeface="Poppins Light Bold"/>
              </a:rPr>
              <a:t> It's possible that there are some annual members who travel very long distances, skewing the average distance higher. In contrast, casual riders may be more likely to take short trips, which would lower their average distance traveled.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158851" y="585349"/>
            <a:ext cx="18925742" cy="1150106"/>
          </a:xfrm>
          <a:prstGeom prst="rect">
            <a:avLst/>
          </a:prstGeom>
          <a:solidFill>
            <a:srgbClr val="8CB561"/>
          </a:solidFill>
        </p:spPr>
      </p:sp>
      <p:pic>
        <p:nvPicPr>
          <p:cNvPr name="Picture 3" id="3"/>
          <p:cNvPicPr>
            <a:picLocks noChangeAspect="true"/>
          </p:cNvPicPr>
          <p:nvPr/>
        </p:nvPicPr>
        <p:blipFill>
          <a:blip r:embed="rId2"/>
          <a:srcRect l="0" t="0" r="0" b="0"/>
          <a:stretch>
            <a:fillRect/>
          </a:stretch>
        </p:blipFill>
        <p:spPr>
          <a:xfrm flipH="false" flipV="false" rot="0">
            <a:off x="1280160" y="1932740"/>
            <a:ext cx="10056112" cy="6421520"/>
          </a:xfrm>
          <a:prstGeom prst="rect">
            <a:avLst/>
          </a:prstGeom>
        </p:spPr>
      </p:pic>
      <p:sp>
        <p:nvSpPr>
          <p:cNvPr name="TextBox 4" id="4"/>
          <p:cNvSpPr txBox="true"/>
          <p:nvPr/>
        </p:nvSpPr>
        <p:spPr>
          <a:xfrm rot="0">
            <a:off x="12517700" y="2048515"/>
            <a:ext cx="4741600" cy="2488293"/>
          </a:xfrm>
          <a:prstGeom prst="rect">
            <a:avLst/>
          </a:prstGeom>
        </p:spPr>
        <p:txBody>
          <a:bodyPr anchor="t" rtlCol="false" tIns="0" lIns="0" bIns="0" rIns="0">
            <a:spAutoFit/>
          </a:bodyPr>
          <a:lstStyle/>
          <a:p>
            <a:pPr marL="530572" indent="-265286" lvl="1">
              <a:lnSpc>
                <a:spcPts val="3981"/>
              </a:lnSpc>
              <a:buFont typeface="Arial"/>
              <a:buChar char="•"/>
            </a:pPr>
            <a:r>
              <a:rPr lang="en-US" sz="2457" spc="24">
                <a:solidFill>
                  <a:srgbClr val="FAFBFB"/>
                </a:solidFill>
                <a:latin typeface="Poppins Light"/>
              </a:rPr>
              <a:t>For </a:t>
            </a:r>
            <a:r>
              <a:rPr lang="en-US" sz="2457" spc="24">
                <a:solidFill>
                  <a:srgbClr val="00BF63"/>
                </a:solidFill>
                <a:latin typeface="Poppins Light Bold"/>
              </a:rPr>
              <a:t>Member</a:t>
            </a:r>
            <a:r>
              <a:rPr lang="en-US" sz="2457" spc="24">
                <a:solidFill>
                  <a:srgbClr val="FAFBFB"/>
                </a:solidFill>
                <a:latin typeface="Poppins Light"/>
              </a:rPr>
              <a:t>, Tuesday is the most popular day to take a bike which gradually decreases towards weekend.</a:t>
            </a:r>
          </a:p>
        </p:txBody>
      </p:sp>
      <p:sp>
        <p:nvSpPr>
          <p:cNvPr name="TextBox 5" id="5"/>
          <p:cNvSpPr txBox="true"/>
          <p:nvPr/>
        </p:nvSpPr>
        <p:spPr>
          <a:xfrm rot="0">
            <a:off x="1477292" y="636527"/>
            <a:ext cx="15333415" cy="981075"/>
          </a:xfrm>
          <a:prstGeom prst="rect">
            <a:avLst/>
          </a:prstGeom>
        </p:spPr>
        <p:txBody>
          <a:bodyPr anchor="t" rtlCol="false" tIns="0" lIns="0" bIns="0" rIns="0">
            <a:spAutoFit/>
          </a:bodyPr>
          <a:lstStyle/>
          <a:p>
            <a:pPr algn="ctr">
              <a:lnSpc>
                <a:spcPts val="7800"/>
              </a:lnSpc>
            </a:pPr>
            <a:r>
              <a:rPr lang="en-US" sz="6000" spc="60">
                <a:solidFill>
                  <a:srgbClr val="FAFBFB"/>
                </a:solidFill>
                <a:latin typeface="Poppins Bold Bold Italics"/>
              </a:rPr>
              <a:t>Key Findings : Popular Weekdays</a:t>
            </a:r>
          </a:p>
        </p:txBody>
      </p:sp>
      <p:sp>
        <p:nvSpPr>
          <p:cNvPr name="TextBox 6" id="6"/>
          <p:cNvSpPr txBox="true"/>
          <p:nvPr/>
        </p:nvSpPr>
        <p:spPr>
          <a:xfrm rot="0">
            <a:off x="693931" y="8599321"/>
            <a:ext cx="16900138" cy="1232233"/>
          </a:xfrm>
          <a:prstGeom prst="rect">
            <a:avLst/>
          </a:prstGeom>
        </p:spPr>
        <p:txBody>
          <a:bodyPr anchor="t" rtlCol="false" tIns="0" lIns="0" bIns="0" rIns="0">
            <a:spAutoFit/>
          </a:bodyPr>
          <a:lstStyle/>
          <a:p>
            <a:pPr algn="ctr">
              <a:lnSpc>
                <a:spcPts val="3364"/>
              </a:lnSpc>
            </a:pPr>
            <a:r>
              <a:rPr lang="en-US" sz="2077" spc="20">
                <a:solidFill>
                  <a:srgbClr val="5CE1E6"/>
                </a:solidFill>
                <a:latin typeface="Poppins Light Bold"/>
              </a:rPr>
              <a:t>Members are more likely to use the bikes for commuting or other weekday activities, rather than weekend leisure activities. Where as casual riders may be more likely to use the bikes for weekend leisure activities, such as sightseeing or exploring the city and are more flexible with their riding schedules</a:t>
            </a:r>
          </a:p>
        </p:txBody>
      </p:sp>
      <p:sp>
        <p:nvSpPr>
          <p:cNvPr name="TextBox 7" id="7"/>
          <p:cNvSpPr txBox="true"/>
          <p:nvPr/>
        </p:nvSpPr>
        <p:spPr>
          <a:xfrm rot="0">
            <a:off x="12517700" y="5289283"/>
            <a:ext cx="4741600" cy="2488293"/>
          </a:xfrm>
          <a:prstGeom prst="rect">
            <a:avLst/>
          </a:prstGeom>
        </p:spPr>
        <p:txBody>
          <a:bodyPr anchor="t" rtlCol="false" tIns="0" lIns="0" bIns="0" rIns="0">
            <a:spAutoFit/>
          </a:bodyPr>
          <a:lstStyle/>
          <a:p>
            <a:pPr marL="530572" indent="-265286" lvl="1">
              <a:lnSpc>
                <a:spcPts val="3981"/>
              </a:lnSpc>
              <a:buFont typeface="Arial"/>
              <a:buChar char="•"/>
            </a:pPr>
            <a:r>
              <a:rPr lang="en-US" sz="2457" spc="24">
                <a:solidFill>
                  <a:srgbClr val="FAFBFB"/>
                </a:solidFill>
                <a:latin typeface="Poppins Light"/>
              </a:rPr>
              <a:t>For </a:t>
            </a:r>
            <a:r>
              <a:rPr lang="en-US" sz="2457" spc="24">
                <a:solidFill>
                  <a:srgbClr val="FFBD59"/>
                </a:solidFill>
                <a:latin typeface="Poppins Light Bold"/>
              </a:rPr>
              <a:t>Casual Riders</a:t>
            </a:r>
            <a:r>
              <a:rPr lang="en-US" sz="2457" spc="24">
                <a:solidFill>
                  <a:srgbClr val="FAFBFB"/>
                </a:solidFill>
                <a:latin typeface="Poppins Light"/>
              </a:rPr>
              <a:t>, Sunday is the most popular day to take a bike and the popularity difference was not very different.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158851" y="585349"/>
            <a:ext cx="18925742" cy="1150106"/>
          </a:xfrm>
          <a:prstGeom prst="rect">
            <a:avLst/>
          </a:prstGeom>
          <a:solidFill>
            <a:srgbClr val="8CB561"/>
          </a:solidFill>
        </p:spPr>
      </p:sp>
      <p:pic>
        <p:nvPicPr>
          <p:cNvPr name="Picture 3" id="3"/>
          <p:cNvPicPr>
            <a:picLocks noChangeAspect="true"/>
          </p:cNvPicPr>
          <p:nvPr/>
        </p:nvPicPr>
        <p:blipFill>
          <a:blip r:embed="rId2"/>
          <a:srcRect l="0" t="0" r="241" b="0"/>
          <a:stretch>
            <a:fillRect/>
          </a:stretch>
        </p:blipFill>
        <p:spPr>
          <a:xfrm flipH="false" flipV="false" rot="0">
            <a:off x="528774" y="2134528"/>
            <a:ext cx="11988926" cy="6760069"/>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195251" y="3845112"/>
            <a:ext cx="835873" cy="807663"/>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3488658">
            <a:off x="8129979" y="2682516"/>
            <a:ext cx="999824" cy="96608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true" rot="0">
            <a:off x="6869525" y="5117371"/>
            <a:ext cx="300361" cy="429087"/>
          </a:xfrm>
          <a:prstGeom prst="rect">
            <a:avLst/>
          </a:prstGeom>
        </p:spPr>
      </p:pic>
      <p:sp>
        <p:nvSpPr>
          <p:cNvPr name="TextBox 7" id="7"/>
          <p:cNvSpPr txBox="true"/>
          <p:nvPr/>
        </p:nvSpPr>
        <p:spPr>
          <a:xfrm rot="0">
            <a:off x="12517700" y="2048515"/>
            <a:ext cx="5076369" cy="3497943"/>
          </a:xfrm>
          <a:prstGeom prst="rect">
            <a:avLst/>
          </a:prstGeom>
        </p:spPr>
        <p:txBody>
          <a:bodyPr anchor="t" rtlCol="false" tIns="0" lIns="0" bIns="0" rIns="0">
            <a:spAutoFit/>
          </a:bodyPr>
          <a:lstStyle/>
          <a:p>
            <a:pPr marL="530572" indent="-265286" lvl="1">
              <a:lnSpc>
                <a:spcPts val="3981"/>
              </a:lnSpc>
              <a:buFont typeface="Arial"/>
              <a:buChar char="•"/>
            </a:pPr>
            <a:r>
              <a:rPr lang="en-US" sz="2457" spc="24">
                <a:solidFill>
                  <a:srgbClr val="FAFBFB"/>
                </a:solidFill>
                <a:latin typeface="Poppins Light"/>
              </a:rPr>
              <a:t>For </a:t>
            </a:r>
            <a:r>
              <a:rPr lang="en-US" sz="2457" spc="24">
                <a:solidFill>
                  <a:srgbClr val="00BF63"/>
                </a:solidFill>
                <a:latin typeface="Poppins Light Bold"/>
              </a:rPr>
              <a:t>Member</a:t>
            </a:r>
            <a:r>
              <a:rPr lang="en-US" sz="2457" spc="24">
                <a:solidFill>
                  <a:srgbClr val="FAFBFB"/>
                </a:solidFill>
                <a:latin typeface="Poppins Light"/>
              </a:rPr>
              <a:t>, the peak time for taking the bike is 8AM and 5PM, where the demand for bike at 5PM is the highest. There is also a sudden peak at 12PM during the lunch hours.</a:t>
            </a:r>
          </a:p>
        </p:txBody>
      </p:sp>
      <p:sp>
        <p:nvSpPr>
          <p:cNvPr name="TextBox 8" id="8"/>
          <p:cNvSpPr txBox="true"/>
          <p:nvPr/>
        </p:nvSpPr>
        <p:spPr>
          <a:xfrm rot="0">
            <a:off x="1477292" y="636527"/>
            <a:ext cx="15333415" cy="981075"/>
          </a:xfrm>
          <a:prstGeom prst="rect">
            <a:avLst/>
          </a:prstGeom>
        </p:spPr>
        <p:txBody>
          <a:bodyPr anchor="t" rtlCol="false" tIns="0" lIns="0" bIns="0" rIns="0">
            <a:spAutoFit/>
          </a:bodyPr>
          <a:lstStyle/>
          <a:p>
            <a:pPr algn="ctr">
              <a:lnSpc>
                <a:spcPts val="7800"/>
              </a:lnSpc>
            </a:pPr>
            <a:r>
              <a:rPr lang="en-US" sz="6000" spc="60">
                <a:solidFill>
                  <a:srgbClr val="FAFBFB"/>
                </a:solidFill>
                <a:latin typeface="Poppins Bold Bold Italics"/>
              </a:rPr>
              <a:t>Key Findings : Rush Hours</a:t>
            </a:r>
          </a:p>
        </p:txBody>
      </p:sp>
      <p:sp>
        <p:nvSpPr>
          <p:cNvPr name="TextBox 9" id="9"/>
          <p:cNvSpPr txBox="true"/>
          <p:nvPr/>
        </p:nvSpPr>
        <p:spPr>
          <a:xfrm rot="0">
            <a:off x="693931" y="9172575"/>
            <a:ext cx="16900138" cy="813133"/>
          </a:xfrm>
          <a:prstGeom prst="rect">
            <a:avLst/>
          </a:prstGeom>
        </p:spPr>
        <p:txBody>
          <a:bodyPr anchor="t" rtlCol="false" tIns="0" lIns="0" bIns="0" rIns="0">
            <a:spAutoFit/>
          </a:bodyPr>
          <a:lstStyle/>
          <a:p>
            <a:pPr algn="ctr">
              <a:lnSpc>
                <a:spcPts val="3364"/>
              </a:lnSpc>
            </a:pPr>
            <a:r>
              <a:rPr lang="en-US" sz="2077" spc="20">
                <a:solidFill>
                  <a:srgbClr val="5CE1E6"/>
                </a:solidFill>
                <a:latin typeface="Poppins Light Bold"/>
              </a:rPr>
              <a:t>Members are likely using the bikes for commuting to and from work. Casual riders may be using the bikes more for leisure activities and sightseeing throughout the day.</a:t>
            </a:r>
          </a:p>
        </p:txBody>
      </p:sp>
      <p:sp>
        <p:nvSpPr>
          <p:cNvPr name="TextBox 10" id="10"/>
          <p:cNvSpPr txBox="true"/>
          <p:nvPr/>
        </p:nvSpPr>
        <p:spPr>
          <a:xfrm rot="0">
            <a:off x="12517700" y="5823981"/>
            <a:ext cx="5076369" cy="2488293"/>
          </a:xfrm>
          <a:prstGeom prst="rect">
            <a:avLst/>
          </a:prstGeom>
        </p:spPr>
        <p:txBody>
          <a:bodyPr anchor="t" rtlCol="false" tIns="0" lIns="0" bIns="0" rIns="0">
            <a:spAutoFit/>
          </a:bodyPr>
          <a:lstStyle/>
          <a:p>
            <a:pPr marL="530572" indent="-265286" lvl="1">
              <a:lnSpc>
                <a:spcPts val="3981"/>
              </a:lnSpc>
              <a:buFont typeface="Arial"/>
              <a:buChar char="•"/>
            </a:pPr>
            <a:r>
              <a:rPr lang="en-US" sz="2457" spc="24">
                <a:solidFill>
                  <a:srgbClr val="FAFBFB"/>
                </a:solidFill>
                <a:latin typeface="Poppins Light"/>
              </a:rPr>
              <a:t>For </a:t>
            </a:r>
            <a:r>
              <a:rPr lang="en-US" sz="2457" spc="24">
                <a:solidFill>
                  <a:srgbClr val="FFBD59"/>
                </a:solidFill>
                <a:latin typeface="Poppins Light Bold"/>
              </a:rPr>
              <a:t>Casual Riders</a:t>
            </a:r>
            <a:r>
              <a:rPr lang="en-US" sz="2457" spc="24">
                <a:solidFill>
                  <a:srgbClr val="FAFBFB"/>
                </a:solidFill>
                <a:latin typeface="Poppins Light"/>
              </a:rPr>
              <a:t>, peak time is 8AM and after that there is a increasing graph till 4PM which is then straight till 5PM and then starts to decrease.</a:t>
            </a:r>
          </a:p>
        </p:txBody>
      </p:sp>
      <p:sp>
        <p:nvSpPr>
          <p:cNvPr name="TextBox 11" id="11"/>
          <p:cNvSpPr txBox="true"/>
          <p:nvPr/>
        </p:nvSpPr>
        <p:spPr>
          <a:xfrm rot="0">
            <a:off x="5273584" y="3281999"/>
            <a:ext cx="3492242" cy="462985"/>
          </a:xfrm>
          <a:prstGeom prst="rect">
            <a:avLst/>
          </a:prstGeom>
        </p:spPr>
        <p:txBody>
          <a:bodyPr anchor="t" rtlCol="false" tIns="0" lIns="0" bIns="0" rIns="0">
            <a:spAutoFit/>
          </a:bodyPr>
          <a:lstStyle/>
          <a:p>
            <a:pPr algn="ctr">
              <a:lnSpc>
                <a:spcPts val="3839"/>
              </a:lnSpc>
            </a:pPr>
            <a:r>
              <a:rPr lang="en-US" sz="2742">
                <a:solidFill>
                  <a:srgbClr val="FF914D"/>
                </a:solidFill>
                <a:latin typeface="Canva Sans Bold"/>
              </a:rPr>
              <a:t>Rush Hour</a:t>
            </a:r>
          </a:p>
        </p:txBody>
      </p:sp>
      <p:sp>
        <p:nvSpPr>
          <p:cNvPr name="TextBox 12" id="12"/>
          <p:cNvSpPr txBox="true"/>
          <p:nvPr/>
        </p:nvSpPr>
        <p:spPr>
          <a:xfrm rot="0">
            <a:off x="5273584" y="4609525"/>
            <a:ext cx="3492242" cy="463735"/>
          </a:xfrm>
          <a:prstGeom prst="rect">
            <a:avLst/>
          </a:prstGeom>
        </p:spPr>
        <p:txBody>
          <a:bodyPr anchor="t" rtlCol="false" tIns="0" lIns="0" bIns="0" rIns="0">
            <a:spAutoFit/>
          </a:bodyPr>
          <a:lstStyle/>
          <a:p>
            <a:pPr algn="ctr">
              <a:lnSpc>
                <a:spcPts val="3839"/>
              </a:lnSpc>
            </a:pPr>
            <a:r>
              <a:rPr lang="en-US" sz="2742">
                <a:solidFill>
                  <a:srgbClr val="8CB561"/>
                </a:solidFill>
                <a:latin typeface="Canva Sans Bold"/>
              </a:rPr>
              <a:t>Lunch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158851" y="585349"/>
            <a:ext cx="18925742" cy="2022853"/>
          </a:xfrm>
          <a:prstGeom prst="rect">
            <a:avLst/>
          </a:prstGeom>
          <a:solidFill>
            <a:srgbClr val="8CB561"/>
          </a:solidFill>
        </p:spPr>
      </p:sp>
      <p:sp>
        <p:nvSpPr>
          <p:cNvPr name="TextBox 3" id="3"/>
          <p:cNvSpPr txBox="true"/>
          <p:nvPr/>
        </p:nvSpPr>
        <p:spPr>
          <a:xfrm rot="0">
            <a:off x="418482" y="636527"/>
            <a:ext cx="17771076" cy="1971675"/>
          </a:xfrm>
          <a:prstGeom prst="rect">
            <a:avLst/>
          </a:prstGeom>
        </p:spPr>
        <p:txBody>
          <a:bodyPr anchor="t" rtlCol="false" tIns="0" lIns="0" bIns="0" rIns="0">
            <a:spAutoFit/>
          </a:bodyPr>
          <a:lstStyle/>
          <a:p>
            <a:pPr algn="ctr">
              <a:lnSpc>
                <a:spcPts val="7800"/>
              </a:lnSpc>
            </a:pPr>
            <a:r>
              <a:rPr lang="en-US" sz="6000" spc="60">
                <a:solidFill>
                  <a:srgbClr val="FAFBFB"/>
                </a:solidFill>
                <a:latin typeface="Poppins Bold Bold Italics"/>
              </a:rPr>
              <a:t>Key Findings : Frequent Starting Points for Casual Riders</a:t>
            </a:r>
          </a:p>
        </p:txBody>
      </p:sp>
      <p:sp>
        <p:nvSpPr>
          <p:cNvPr name="TextBox 4" id="4"/>
          <p:cNvSpPr txBox="true"/>
          <p:nvPr/>
        </p:nvSpPr>
        <p:spPr>
          <a:xfrm rot="0">
            <a:off x="11326570" y="4494236"/>
            <a:ext cx="4741600" cy="2993118"/>
          </a:xfrm>
          <a:prstGeom prst="rect">
            <a:avLst/>
          </a:prstGeom>
        </p:spPr>
        <p:txBody>
          <a:bodyPr anchor="t" rtlCol="false" tIns="0" lIns="0" bIns="0" rIns="0">
            <a:spAutoFit/>
          </a:bodyPr>
          <a:lstStyle/>
          <a:p>
            <a:pPr marL="530572" indent="-265286" lvl="1">
              <a:lnSpc>
                <a:spcPts val="3981"/>
              </a:lnSpc>
              <a:buFont typeface="Arial"/>
              <a:buChar char="•"/>
            </a:pPr>
            <a:r>
              <a:rPr lang="en-US" sz="2457" spc="24">
                <a:solidFill>
                  <a:srgbClr val="FAFBFB"/>
                </a:solidFill>
                <a:latin typeface="Poppins Light"/>
              </a:rPr>
              <a:t>For </a:t>
            </a:r>
            <a:r>
              <a:rPr lang="en-US" sz="2457" spc="24">
                <a:solidFill>
                  <a:srgbClr val="FFBD59"/>
                </a:solidFill>
                <a:latin typeface="Poppins Light Bold"/>
              </a:rPr>
              <a:t>Casual Riders</a:t>
            </a:r>
            <a:r>
              <a:rPr lang="en-US" sz="2457" spc="24">
                <a:solidFill>
                  <a:srgbClr val="FAFBFB"/>
                </a:solidFill>
                <a:latin typeface="Poppins Light"/>
              </a:rPr>
              <a:t>, Clinton St. &amp; Madinson St. and Clinton St. &amp; Washington Blvd points are most popular points to start there ride.</a:t>
            </a:r>
          </a:p>
        </p:txBody>
      </p:sp>
      <p:pic>
        <p:nvPicPr>
          <p:cNvPr name="Picture 5" id="5"/>
          <p:cNvPicPr>
            <a:picLocks noChangeAspect="true"/>
          </p:cNvPicPr>
          <p:nvPr/>
        </p:nvPicPr>
        <p:blipFill>
          <a:blip r:embed="rId2"/>
          <a:srcRect l="21938" t="5535" r="39272" b="20795"/>
          <a:stretch>
            <a:fillRect/>
          </a:stretch>
        </p:blipFill>
        <p:spPr>
          <a:xfrm flipH="false" flipV="false" rot="0">
            <a:off x="862335" y="2608202"/>
            <a:ext cx="8920400" cy="767879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DAFhA-gZ0v4</dc:identifier>
  <dcterms:modified xsi:type="dcterms:W3CDTF">2011-08-01T06:04:30Z</dcterms:modified>
  <cp:revision>1</cp:revision>
  <dc:title>Cyclistic bike-share analysis</dc:title>
</cp:coreProperties>
</file>